
<file path=[Content_Types].xml><?xml version="1.0" encoding="utf-8"?>
<Types xmlns="http://schemas.openxmlformats.org/package/2006/content-types">
  <Default Extension="jpeg" ContentType="image/jpeg"/>
  <Default Extension="jpg" ContentType="image/jpeg"/>
  <Default Extension="mov" ContentType="video/quicktime"/>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5"/>
  </p:notesMasterIdLst>
  <p:sldIdLst>
    <p:sldId id="256" r:id="rId2"/>
    <p:sldId id="257" r:id="rId3"/>
    <p:sldId id="259" r:id="rId4"/>
    <p:sldId id="258" r:id="rId5"/>
    <p:sldId id="261" r:id="rId6"/>
    <p:sldId id="262" r:id="rId7"/>
    <p:sldId id="270" r:id="rId8"/>
    <p:sldId id="268" r:id="rId9"/>
    <p:sldId id="269" r:id="rId10"/>
    <p:sldId id="267" r:id="rId11"/>
    <p:sldId id="272" r:id="rId12"/>
    <p:sldId id="273" r:id="rId13"/>
    <p:sldId id="271" r:id="rId1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CD44"/>
    <a:srgbClr val="D3A90F"/>
    <a:srgbClr val="003F4C"/>
    <a:srgbClr val="1D3A00"/>
    <a:srgbClr val="5EEC3C"/>
    <a:srgbClr val="990099"/>
    <a:srgbClr val="CC0099"/>
    <a:srgbClr val="FE9202"/>
    <a:srgbClr val="007033"/>
    <a:srgbClr val="6C1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30"/>
    <p:restoredTop sz="94675"/>
  </p:normalViewPr>
  <p:slideViewPr>
    <p:cSldViewPr>
      <p:cViewPr varScale="1">
        <p:scale>
          <a:sx n="150" d="100"/>
          <a:sy n="150" d="100"/>
        </p:scale>
        <p:origin x="176" y="384"/>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3>
</file>

<file path=ppt/media/media10.mp3>
</file>

<file path=ppt/media/media11.mp3>
</file>

<file path=ppt/media/media12.mp3>
</file>

<file path=ppt/media/media13.mp3>
</file>

<file path=ppt/media/media14.mp3>
</file>

<file path=ppt/media/media2.mp3>
</file>

<file path=ppt/media/media3.mp3>
</file>

<file path=ppt/media/media4.mp3>
</file>

<file path=ppt/media/media5.mp3>
</file>

<file path=ppt/media/media6.mov>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12/5/22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1670" y="1350110"/>
            <a:ext cx="8246070" cy="1374345"/>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601669" y="2877160"/>
            <a:ext cx="8398775" cy="1374345"/>
          </a:xfrm>
        </p:spPr>
        <p:txBody>
          <a:bodyPr>
            <a:normAutofit/>
          </a:bodyPr>
          <a:lstStyle>
            <a:lvl1pPr marL="0" indent="0" algn="l">
              <a:buNone/>
              <a:defRPr sz="2800" b="0" i="0">
                <a:solidFill>
                  <a:srgbClr val="F2CD44"/>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12/5/22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12/5/22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12/5/22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12/5/22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433880"/>
            <a:ext cx="8246070" cy="610821"/>
          </a:xfrm>
        </p:spPr>
        <p:txBody>
          <a:bodyPr>
            <a:normAutofit/>
          </a:bodyPr>
          <a:lstStyle>
            <a:lvl1pPr algn="l">
              <a:defRPr sz="3600" baseline="0">
                <a:solidFill>
                  <a:srgbClr val="F2CD44"/>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350110"/>
            <a:ext cx="8246070" cy="3512213"/>
          </a:xfrm>
        </p:spPr>
        <p:txBody>
          <a:bodyPr/>
          <a:lstStyle>
            <a:lvl1pPr algn="l">
              <a:defRPr sz="2800">
                <a:solidFill>
                  <a:schemeClr val="bg2">
                    <a:lumMod val="10000"/>
                  </a:schemeClr>
                </a:solidFill>
              </a:defRPr>
            </a:lvl1pPr>
            <a:lvl2pPr algn="l">
              <a:defRPr>
                <a:solidFill>
                  <a:schemeClr val="bg2">
                    <a:lumMod val="10000"/>
                  </a:schemeClr>
                </a:solidFill>
              </a:defRPr>
            </a:lvl2pPr>
            <a:lvl3pPr algn="l">
              <a:defRPr>
                <a:solidFill>
                  <a:schemeClr val="bg2">
                    <a:lumMod val="10000"/>
                  </a:schemeClr>
                </a:solidFill>
              </a:defRPr>
            </a:lvl3pPr>
            <a:lvl4pPr algn="l">
              <a:defRPr>
                <a:solidFill>
                  <a:schemeClr val="bg2">
                    <a:lumMod val="10000"/>
                  </a:schemeClr>
                </a:solidFill>
              </a:defRPr>
            </a:lvl4pPr>
            <a:lvl5pPr algn="l">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12/5/22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964" y="433880"/>
            <a:ext cx="6260905" cy="572644"/>
          </a:xfrm>
        </p:spPr>
        <p:txBody>
          <a:bodyPr>
            <a:normAutofit/>
          </a:bodyPr>
          <a:lstStyle>
            <a:lvl1pPr algn="l">
              <a:defRPr sz="3600">
                <a:solidFill>
                  <a:srgbClr val="0070C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5" y="1044700"/>
            <a:ext cx="6260906" cy="3511061"/>
          </a:xfrm>
        </p:spPr>
        <p:txBody>
          <a:bodyPr/>
          <a:lstStyle>
            <a:lvl1pPr>
              <a:defRPr sz="2800">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12/5/22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12/5/22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12/5/22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433880"/>
            <a:ext cx="8093365" cy="610820"/>
          </a:xfrm>
        </p:spPr>
        <p:txBody>
          <a:bodyPr>
            <a:normAutofit/>
          </a:bodyPr>
          <a:lstStyle>
            <a:lvl1pPr algn="l">
              <a:defRPr sz="3600" baseline="0">
                <a:solidFill>
                  <a:srgbClr val="F2CD44"/>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19"/>
            <a:ext cx="4040188" cy="479822"/>
          </a:xfrm>
        </p:spPr>
        <p:txBody>
          <a:bodyPr anchor="b"/>
          <a:lstStyle>
            <a:lvl1pPr marL="0" indent="0" algn="ctr">
              <a:buNone/>
              <a:defRPr sz="2400" b="1">
                <a:solidFill>
                  <a:schemeClr val="bg2">
                    <a:lumMod val="1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6"/>
            <a:ext cx="4040188" cy="2276294"/>
          </a:xfrm>
        </p:spPr>
        <p:txBody>
          <a:bodyPr/>
          <a:lstStyle>
            <a:lvl1pPr algn="ctr">
              <a:defRPr sz="2400">
                <a:solidFill>
                  <a:schemeClr val="bg2">
                    <a:lumMod val="10000"/>
                  </a:schemeClr>
                </a:solidFill>
              </a:defRPr>
            </a:lvl1pPr>
            <a:lvl2pPr algn="ctr">
              <a:defRPr sz="2000">
                <a:solidFill>
                  <a:schemeClr val="bg2">
                    <a:lumMod val="10000"/>
                  </a:schemeClr>
                </a:solidFill>
              </a:defRPr>
            </a:lvl2pPr>
            <a:lvl3pPr algn="ctr">
              <a:defRPr sz="1800">
                <a:solidFill>
                  <a:schemeClr val="bg2">
                    <a:lumMod val="10000"/>
                  </a:schemeClr>
                </a:solidFill>
              </a:defRPr>
            </a:lvl3pPr>
            <a:lvl4pPr algn="ctr">
              <a:defRPr sz="1600">
                <a:solidFill>
                  <a:schemeClr val="bg2">
                    <a:lumMod val="10000"/>
                  </a:schemeClr>
                </a:solidFill>
              </a:defRPr>
            </a:lvl4pPr>
            <a:lvl5pPr algn="ctr">
              <a:defRPr sz="1600">
                <a:solidFill>
                  <a:schemeClr val="bg2">
                    <a:lumMod val="10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19"/>
            <a:ext cx="4041775" cy="479822"/>
          </a:xfrm>
        </p:spPr>
        <p:txBody>
          <a:bodyPr anchor="b"/>
          <a:lstStyle>
            <a:lvl1pPr marL="0" indent="0" algn="ctr">
              <a:buNone/>
              <a:defRPr sz="2400" b="1">
                <a:solidFill>
                  <a:schemeClr val="bg2">
                    <a:lumMod val="1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6"/>
            <a:ext cx="4041775" cy="2276294"/>
          </a:xfrm>
        </p:spPr>
        <p:txBody>
          <a:bodyPr/>
          <a:lstStyle>
            <a:lvl1pPr algn="ctr">
              <a:defRPr sz="2400">
                <a:solidFill>
                  <a:schemeClr val="bg2">
                    <a:lumMod val="10000"/>
                  </a:schemeClr>
                </a:solidFill>
              </a:defRPr>
            </a:lvl1pPr>
            <a:lvl2pPr algn="ctr">
              <a:defRPr sz="2000">
                <a:solidFill>
                  <a:schemeClr val="bg2">
                    <a:lumMod val="10000"/>
                  </a:schemeClr>
                </a:solidFill>
              </a:defRPr>
            </a:lvl2pPr>
            <a:lvl3pPr algn="ctr">
              <a:defRPr sz="1800">
                <a:solidFill>
                  <a:schemeClr val="bg2">
                    <a:lumMod val="10000"/>
                  </a:schemeClr>
                </a:solidFill>
              </a:defRPr>
            </a:lvl3pPr>
            <a:lvl4pPr algn="ctr">
              <a:defRPr sz="1600">
                <a:solidFill>
                  <a:schemeClr val="bg2">
                    <a:lumMod val="10000"/>
                  </a:schemeClr>
                </a:solidFill>
              </a:defRPr>
            </a:lvl4pPr>
            <a:lvl5pPr algn="ctr">
              <a:defRPr sz="1600">
                <a:solidFill>
                  <a:schemeClr val="bg2">
                    <a:lumMod val="10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12/5/22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12/5/22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12/5/22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12/5/22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12/5/22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5.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5.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5.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p3"/><Relationship Id="rId1" Type="http://schemas.microsoft.com/office/2007/relationships/media" Target="../media/media14.mp3"/><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5.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microsoft.com/office/2007/relationships/media" Target="../media/media7.mp3"/><Relationship Id="rId7" Type="http://schemas.openxmlformats.org/officeDocument/2006/relationships/image" Target="../media/image5.png"/><Relationship Id="rId2" Type="http://schemas.microsoft.com/office/2007/relationships/media" Target="../media/media6.mov"/><Relationship Id="rId1" Type="http://schemas.openxmlformats.org/officeDocument/2006/relationships/video" Target="NULL" TargetMode="External"/><Relationship Id="rId6" Type="http://schemas.openxmlformats.org/officeDocument/2006/relationships/image" Target="../media/image7.png"/><Relationship Id="rId5" Type="http://schemas.openxmlformats.org/officeDocument/2006/relationships/slideLayout" Target="../slideLayouts/slideLayout2.xml"/><Relationship Id="rId4" Type="http://schemas.openxmlformats.org/officeDocument/2006/relationships/audio" Target="../media/media7.mp3"/></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p3"/><Relationship Id="rId1" Type="http://schemas.microsoft.com/office/2007/relationships/media" Target="../media/media8.mp3"/><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5.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5.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555" y="1044700"/>
            <a:ext cx="5039265" cy="1374345"/>
          </a:xfrm>
        </p:spPr>
        <p:txBody>
          <a:bodyPr>
            <a:normAutofit/>
          </a:bodyPr>
          <a:lstStyle/>
          <a:p>
            <a:r>
              <a:rPr lang="en-US" sz="3600" dirty="0"/>
              <a:t>IMDB Data Web scraping, EDA and Visualization</a:t>
            </a:r>
            <a:endParaRPr lang="en-US" dirty="0"/>
          </a:p>
        </p:txBody>
      </p:sp>
      <p:sp>
        <p:nvSpPr>
          <p:cNvPr id="3" name="Subtitle 2"/>
          <p:cNvSpPr>
            <a:spLocks noGrp="1"/>
          </p:cNvSpPr>
          <p:nvPr>
            <p:ph type="subTitle" idx="1"/>
          </p:nvPr>
        </p:nvSpPr>
        <p:spPr>
          <a:xfrm>
            <a:off x="296260" y="2877160"/>
            <a:ext cx="8398775" cy="1527050"/>
          </a:xfrm>
        </p:spPr>
        <p:txBody>
          <a:bodyPr>
            <a:normAutofit fontScale="55000" lnSpcReduction="20000"/>
          </a:bodyPr>
          <a:lstStyle/>
          <a:p>
            <a:pPr algn="l">
              <a:lnSpc>
                <a:spcPct val="120000"/>
              </a:lnSpc>
            </a:pPr>
            <a:r>
              <a:rPr lang="en-US" sz="2800" b="1" dirty="0"/>
              <a:t>Team Members:</a:t>
            </a:r>
          </a:p>
          <a:p>
            <a:pPr algn="l">
              <a:lnSpc>
                <a:spcPct val="120000"/>
              </a:lnSpc>
            </a:pPr>
            <a:r>
              <a:rPr lang="en-US" sz="2800" b="1" dirty="0"/>
              <a:t>Sangeetha Nair - 100884883</a:t>
            </a:r>
          </a:p>
          <a:p>
            <a:pPr algn="l">
              <a:lnSpc>
                <a:spcPct val="120000"/>
              </a:lnSpc>
            </a:pPr>
            <a:r>
              <a:rPr lang="en-US" sz="2800" b="1" dirty="0"/>
              <a:t>Viviana Lopez    - 100873273</a:t>
            </a:r>
          </a:p>
          <a:p>
            <a:pPr algn="l">
              <a:lnSpc>
                <a:spcPct val="120000"/>
              </a:lnSpc>
            </a:pPr>
            <a:r>
              <a:rPr lang="en-US" sz="2800" b="1" dirty="0"/>
              <a:t>Jasmeet Kaur     - 100881373</a:t>
            </a:r>
          </a:p>
          <a:p>
            <a:pPr algn="l">
              <a:lnSpc>
                <a:spcPct val="120000"/>
              </a:lnSpc>
            </a:pPr>
            <a:r>
              <a:rPr lang="en-US" sz="2800" b="1" dirty="0"/>
              <a:t>Shubham Jindal - 100843466</a:t>
            </a:r>
            <a:endParaRPr lang="en-US" b="1" dirty="0"/>
          </a:p>
        </p:txBody>
      </p:sp>
      <p:pic>
        <p:nvPicPr>
          <p:cNvPr id="4" name="Slide 1.mp3">
            <a:hlinkClick r:id="" action="ppaction://media"/>
            <a:extLst>
              <a:ext uri="{FF2B5EF4-FFF2-40B4-BE49-F238E27FC236}">
                <a16:creationId xmlns:a16="http://schemas.microsoft.com/office/drawing/2014/main" id="{13126060-637B-41AC-A3C4-654FB448F1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36920" y="128470"/>
            <a:ext cx="812800" cy="812800"/>
          </a:xfrm>
          <a:prstGeom prst="rect">
            <a:avLst/>
          </a:prstGeom>
        </p:spPr>
      </p:pic>
      <p:sp>
        <p:nvSpPr>
          <p:cNvPr id="5" name="Rectangle 4">
            <a:extLst>
              <a:ext uri="{FF2B5EF4-FFF2-40B4-BE49-F238E27FC236}">
                <a16:creationId xmlns:a16="http://schemas.microsoft.com/office/drawing/2014/main" id="{92E0C245-9B0E-D301-0690-4D99321DB011}"/>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920370"/>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500"/>
                                  </p:stCondLst>
                                  <p:childTnLst>
                                    <p:cmd type="call" cmd="playFrom(0.0)">
                                      <p:cBhvr>
                                        <p:cTn id="6" dur="4656" fill="hold"/>
                                        <p:tgtEl>
                                          <p:spTgt spid="4"/>
                                        </p:tgtEl>
                                      </p:cBhvr>
                                    </p:cmd>
                                  </p:childTnLst>
                                </p:cTn>
                              </p:par>
                            </p:childTnLst>
                          </p:cTn>
                        </p:par>
                        <p:par>
                          <p:cTn id="7" fill="hold">
                            <p:stCondLst>
                              <p:cond delay="6156"/>
                            </p:stCondLst>
                            <p:childTnLst>
                              <p:par>
                                <p:cTn id="8" presetID="1" presetClass="entr" presetSubtype="0" fill="hold" grpId="0" nodeType="afterEffect" nodePh="1">
                                  <p:stCondLst>
                                    <p:cond delay="3000"/>
                                  </p:stCondLst>
                                  <p:endCondLst>
                                    <p:cond evt="begin" delay="0">
                                      <p:tn val="8"/>
                                    </p:cond>
                                  </p:endCondLst>
                                  <p:childTnLst>
                                    <p:set>
                                      <p:cBhvr>
                                        <p:cTn id="9"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0" fill="hold" display="0">
                  <p:stCondLst>
                    <p:cond delay="indefinite"/>
                  </p:stCondLst>
                  <p:endCondLst>
                    <p:cond evt="onStopAudio" delay="0">
                      <p:tgtEl>
                        <p:sldTgt/>
                      </p:tgtEl>
                    </p:cond>
                  </p:endCondLst>
                </p:cTn>
                <p:tgtEl>
                  <p:spTgt spid="4"/>
                </p:tgtEl>
              </p:cMediaNode>
            </p:audio>
          </p:childTnLst>
        </p:cTn>
      </p:par>
    </p:tnLst>
    <p:bldLst>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lide2" descr="Story 31">
            <a:extLst>
              <a:ext uri="{FF2B5EF4-FFF2-40B4-BE49-F238E27FC236}">
                <a16:creationId xmlns:a16="http://schemas.microsoft.com/office/drawing/2014/main" id="{C7387CC5-7F17-4745-3484-D71A581812B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82820" y="0"/>
            <a:ext cx="3686250" cy="5146483"/>
          </a:xfrm>
          <a:prstGeom prst="rect">
            <a:avLst/>
          </a:prstGeom>
        </p:spPr>
      </p:pic>
      <p:sp>
        <p:nvSpPr>
          <p:cNvPr id="5" name="Content Placeholder 3">
            <a:extLst>
              <a:ext uri="{FF2B5EF4-FFF2-40B4-BE49-F238E27FC236}">
                <a16:creationId xmlns:a16="http://schemas.microsoft.com/office/drawing/2014/main" id="{696F21FD-B8E0-2E77-0838-AB935FE9D8D4}"/>
              </a:ext>
            </a:extLst>
          </p:cNvPr>
          <p:cNvSpPr>
            <a:spLocks noGrp="1"/>
          </p:cNvSpPr>
          <p:nvPr>
            <p:ph idx="1"/>
          </p:nvPr>
        </p:nvSpPr>
        <p:spPr>
          <a:xfrm>
            <a:off x="448965" y="1197405"/>
            <a:ext cx="4123036" cy="3664920"/>
          </a:xfrm>
        </p:spPr>
        <p:txBody>
          <a:bodyPr>
            <a:normAutofit lnSpcReduction="10000"/>
          </a:bodyPr>
          <a:lstStyle/>
          <a:p>
            <a:pPr algn="just">
              <a:lnSpc>
                <a:spcPct val="150000"/>
              </a:lnSpc>
            </a:pPr>
            <a:r>
              <a:rPr lang="en-US" sz="1800" dirty="0">
                <a:effectLst/>
              </a:rPr>
              <a:t>The question under consideration for this analysis is: Describe top 10 directors based on different fields and therefore, Provide analysis of ‘</a:t>
            </a:r>
            <a:r>
              <a:rPr lang="en-US" sz="1800" dirty="0"/>
              <a:t>D</a:t>
            </a:r>
            <a:r>
              <a:rPr lang="en-US" sz="1800" dirty="0">
                <a:effectLst/>
              </a:rPr>
              <a:t>irectors’ field. </a:t>
            </a:r>
            <a:endParaRPr lang="en-US" sz="1800" dirty="0"/>
          </a:p>
          <a:p>
            <a:pPr algn="just">
              <a:lnSpc>
                <a:spcPct val="150000"/>
              </a:lnSpc>
            </a:pPr>
            <a:r>
              <a:rPr lang="en-US" sz="1800" dirty="0">
                <a:effectLst/>
              </a:rPr>
              <a:t>This story point provides summary of the dataset based on user choice implemented through the drop-down filters.</a:t>
            </a:r>
            <a:endParaRPr lang="en-US" sz="1800" dirty="0"/>
          </a:p>
        </p:txBody>
      </p:sp>
      <p:sp>
        <p:nvSpPr>
          <p:cNvPr id="6" name="Title 3">
            <a:extLst>
              <a:ext uri="{FF2B5EF4-FFF2-40B4-BE49-F238E27FC236}">
                <a16:creationId xmlns:a16="http://schemas.microsoft.com/office/drawing/2014/main" id="{93C8ABD8-7F01-D464-34B4-C94182460A5E}"/>
              </a:ext>
            </a:extLst>
          </p:cNvPr>
          <p:cNvSpPr>
            <a:spLocks noGrp="1"/>
          </p:cNvSpPr>
          <p:nvPr>
            <p:ph type="title"/>
          </p:nvPr>
        </p:nvSpPr>
        <p:spPr>
          <a:xfrm>
            <a:off x="448965" y="433880"/>
            <a:ext cx="6260905" cy="572644"/>
          </a:xfrm>
        </p:spPr>
        <p:txBody>
          <a:bodyPr>
            <a:normAutofit fontScale="90000"/>
          </a:bodyPr>
          <a:lstStyle/>
          <a:p>
            <a:r>
              <a:rPr lang="en-US" dirty="0"/>
              <a:t>Analysis: 3</a:t>
            </a:r>
          </a:p>
        </p:txBody>
      </p:sp>
      <p:pic>
        <p:nvPicPr>
          <p:cNvPr id="3" name="Slide 10.mp3">
            <a:hlinkClick r:id="" action="ppaction://media"/>
            <a:extLst>
              <a:ext uri="{FF2B5EF4-FFF2-40B4-BE49-F238E27FC236}">
                <a16:creationId xmlns:a16="http://schemas.microsoft.com/office/drawing/2014/main" id="{E3020139-C6D6-C576-8F0B-2D817F4D797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78805" y="891995"/>
            <a:ext cx="812800" cy="812800"/>
          </a:xfrm>
          <a:prstGeom prst="rect">
            <a:avLst/>
          </a:prstGeom>
        </p:spPr>
      </p:pic>
      <p:sp>
        <p:nvSpPr>
          <p:cNvPr id="7" name="Rectangle 6">
            <a:extLst>
              <a:ext uri="{FF2B5EF4-FFF2-40B4-BE49-F238E27FC236}">
                <a16:creationId xmlns:a16="http://schemas.microsoft.com/office/drawing/2014/main" id="{7623C9ED-59DE-878D-1BE5-62783E9ED51E}"/>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819809"/>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par>
                          <p:cTn id="8" fill="hold">
                            <p:stCondLst>
                              <p:cond delay="1000"/>
                            </p:stCondLst>
                            <p:childTnLst>
                              <p:par>
                                <p:cTn id="9" presetID="1" presetClass="mediacall" presetSubtype="0" fill="hold" nodeType="afterEffect">
                                  <p:stCondLst>
                                    <p:cond delay="1000"/>
                                  </p:stCondLst>
                                  <p:childTnLst>
                                    <p:cmd type="call" cmd="playFrom(0.0)">
                                      <p:cBhvr>
                                        <p:cTn id="10" dur="6936" fill="hold"/>
                                        <p:tgtEl>
                                          <p:spTgt spid="3"/>
                                        </p:tgtEl>
                                      </p:cBhvr>
                                    </p:cmd>
                                  </p:childTnLst>
                                </p:cTn>
                              </p:par>
                              <p:par>
                                <p:cTn id="11" presetID="10" presetClass="entr" presetSubtype="0" fill="hold" grpId="0" nodeType="with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1000"/>
                                        <p:tgtEl>
                                          <p:spTgt spid="5">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xEl>
                                              <p:pRg st="1" end="1"/>
                                            </p:txEl>
                                          </p:spTgt>
                                        </p:tgtEl>
                                        <p:attrNameLst>
                                          <p:attrName>style.visibility</p:attrName>
                                        </p:attrNameLst>
                                      </p:cBhvr>
                                      <p:to>
                                        <p:strVal val="visible"/>
                                      </p:to>
                                    </p:set>
                                    <p:animEffect transition="in" filter="fade">
                                      <p:cBhvr>
                                        <p:cTn id="16" dur="1000"/>
                                        <p:tgtEl>
                                          <p:spTgt spid="5">
                                            <p:txEl>
                                              <p:pRg st="1" end="1"/>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childTnLst>
                                </p:cTn>
                              </p:par>
                            </p:childTnLst>
                          </p:cTn>
                        </p:par>
                        <p:par>
                          <p:cTn id="20" fill="hold">
                            <p:stCondLst>
                              <p:cond delay="8936"/>
                            </p:stCondLst>
                            <p:childTnLst>
                              <p:par>
                                <p:cTn id="21" presetID="1" presetClass="entr" presetSubtype="0" fill="hold" grpId="0" nodeType="afterEffect" nodePh="1">
                                  <p:stCondLst>
                                    <p:cond delay="4000"/>
                                  </p:stCondLst>
                                  <p:endCondLst>
                                    <p:cond evt="begin" delay="0">
                                      <p:tn val="21"/>
                                    </p:cond>
                                  </p:end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3" fill="hold" display="0">
                  <p:stCondLst>
                    <p:cond delay="indefinite"/>
                  </p:stCondLst>
                  <p:endCondLst>
                    <p:cond evt="onStopAudio" delay="0">
                      <p:tgtEl>
                        <p:sldTgt/>
                      </p:tgtEl>
                    </p:cond>
                  </p:endCondLst>
                </p:cTn>
                <p:tgtEl>
                  <p:spTgt spid="3"/>
                </p:tgtEl>
              </p:cMediaNode>
            </p:audio>
          </p:childTnLst>
        </p:cTn>
      </p:par>
    </p:tnLst>
    <p:bldLst>
      <p:bldP spid="5" grpId="0" build="allAtOnce"/>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696F21FD-B8E0-2E77-0838-AB935FE9D8D4}"/>
              </a:ext>
            </a:extLst>
          </p:cNvPr>
          <p:cNvSpPr>
            <a:spLocks noGrp="1"/>
          </p:cNvSpPr>
          <p:nvPr>
            <p:ph idx="1"/>
          </p:nvPr>
        </p:nvSpPr>
        <p:spPr>
          <a:xfrm>
            <a:off x="448965" y="1044700"/>
            <a:ext cx="4123036" cy="3817625"/>
          </a:xfrm>
        </p:spPr>
        <p:txBody>
          <a:bodyPr>
            <a:normAutofit/>
          </a:bodyPr>
          <a:lstStyle/>
          <a:p>
            <a:pPr algn="just">
              <a:lnSpc>
                <a:spcPct val="150000"/>
              </a:lnSpc>
            </a:pPr>
            <a:r>
              <a:rPr lang="en-US" sz="1800" dirty="0">
                <a:effectLst/>
              </a:rPr>
              <a:t>The question under consideration for this analysis is: Which Actor did highest number of movies for selected Genre? </a:t>
            </a:r>
            <a:endParaRPr lang="en-US" sz="1800" dirty="0"/>
          </a:p>
          <a:p>
            <a:pPr algn="just">
              <a:lnSpc>
                <a:spcPct val="150000"/>
              </a:lnSpc>
            </a:pPr>
            <a:r>
              <a:rPr lang="en-US" sz="1800" dirty="0">
                <a:effectLst/>
              </a:rPr>
              <a:t>This story point provides information about top 20 actors who did highest numbers of movies for given genre. This information can be viewed as per </a:t>
            </a:r>
            <a:r>
              <a:rPr lang="en-US" sz="1800" dirty="0" err="1">
                <a:effectLst/>
              </a:rPr>
              <a:t>Imdb</a:t>
            </a:r>
            <a:r>
              <a:rPr lang="en-US" sz="1800" dirty="0">
                <a:effectLst/>
              </a:rPr>
              <a:t> rating and genres of choice.</a:t>
            </a:r>
            <a:endParaRPr lang="en-US" sz="1800" dirty="0"/>
          </a:p>
        </p:txBody>
      </p:sp>
      <p:sp>
        <p:nvSpPr>
          <p:cNvPr id="6" name="Title 3">
            <a:extLst>
              <a:ext uri="{FF2B5EF4-FFF2-40B4-BE49-F238E27FC236}">
                <a16:creationId xmlns:a16="http://schemas.microsoft.com/office/drawing/2014/main" id="{93C8ABD8-7F01-D464-34B4-C94182460A5E}"/>
              </a:ext>
            </a:extLst>
          </p:cNvPr>
          <p:cNvSpPr>
            <a:spLocks noGrp="1"/>
          </p:cNvSpPr>
          <p:nvPr>
            <p:ph type="title"/>
          </p:nvPr>
        </p:nvSpPr>
        <p:spPr>
          <a:xfrm>
            <a:off x="448965" y="433880"/>
            <a:ext cx="6260905" cy="572644"/>
          </a:xfrm>
        </p:spPr>
        <p:txBody>
          <a:bodyPr>
            <a:normAutofit fontScale="90000"/>
          </a:bodyPr>
          <a:lstStyle/>
          <a:p>
            <a:r>
              <a:rPr lang="en-US" dirty="0"/>
              <a:t>Analysis: 4</a:t>
            </a:r>
          </a:p>
        </p:txBody>
      </p:sp>
      <p:pic>
        <p:nvPicPr>
          <p:cNvPr id="2" name="Picture 1">
            <a:extLst>
              <a:ext uri="{FF2B5EF4-FFF2-40B4-BE49-F238E27FC236}">
                <a16:creationId xmlns:a16="http://schemas.microsoft.com/office/drawing/2014/main" id="{28ED5D44-5028-C869-50BC-667319AB42DA}"/>
              </a:ext>
            </a:extLst>
          </p:cNvPr>
          <p:cNvPicPr>
            <a:picLocks noChangeAspect="1"/>
          </p:cNvPicPr>
          <p:nvPr/>
        </p:nvPicPr>
        <p:blipFill>
          <a:blip r:embed="rId4"/>
          <a:stretch>
            <a:fillRect/>
          </a:stretch>
        </p:blipFill>
        <p:spPr>
          <a:xfrm>
            <a:off x="4724705" y="0"/>
            <a:ext cx="4113887" cy="5143500"/>
          </a:xfrm>
          <a:prstGeom prst="rect">
            <a:avLst/>
          </a:prstGeom>
        </p:spPr>
      </p:pic>
      <p:pic>
        <p:nvPicPr>
          <p:cNvPr id="3" name="Slide 11.mp3">
            <a:hlinkClick r:id="" action="ppaction://media"/>
            <a:extLst>
              <a:ext uri="{FF2B5EF4-FFF2-40B4-BE49-F238E27FC236}">
                <a16:creationId xmlns:a16="http://schemas.microsoft.com/office/drawing/2014/main" id="{39D23960-09A1-98DB-9A6C-CA160CE986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41502" y="128470"/>
            <a:ext cx="812800" cy="812800"/>
          </a:xfrm>
          <a:prstGeom prst="rect">
            <a:avLst/>
          </a:prstGeom>
        </p:spPr>
      </p:pic>
      <p:sp>
        <p:nvSpPr>
          <p:cNvPr id="4" name="Rectangle 3">
            <a:extLst>
              <a:ext uri="{FF2B5EF4-FFF2-40B4-BE49-F238E27FC236}">
                <a16:creationId xmlns:a16="http://schemas.microsoft.com/office/drawing/2014/main" id="{8C4CB84E-7895-FECC-E9EA-0D2A591A0F09}"/>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3847791"/>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par>
                          <p:cTn id="8" fill="hold">
                            <p:stCondLst>
                              <p:cond delay="1000"/>
                            </p:stCondLst>
                            <p:childTnLst>
                              <p:par>
                                <p:cTn id="9" presetID="1" presetClass="mediacall" presetSubtype="0" fill="hold" nodeType="afterEffect">
                                  <p:stCondLst>
                                    <p:cond delay="1000"/>
                                  </p:stCondLst>
                                  <p:childTnLst>
                                    <p:cmd type="call" cmd="playFrom(0.0)">
                                      <p:cBhvr>
                                        <p:cTn id="10" dur="7056" fill="hold"/>
                                        <p:tgtEl>
                                          <p:spTgt spid="3"/>
                                        </p:tgtEl>
                                      </p:cBhvr>
                                    </p:cmd>
                                  </p:childTnLst>
                                </p:cTn>
                              </p:par>
                              <p:par>
                                <p:cTn id="11" presetID="10" presetClass="entr" presetSubtype="0" fill="hold" grpId="0" nodeType="withEffect">
                                  <p:stCondLst>
                                    <p:cond delay="100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1000"/>
                                        <p:tgtEl>
                                          <p:spTgt spid="5">
                                            <p:txEl>
                                              <p:pRg st="0" end="0"/>
                                            </p:txEl>
                                          </p:spTgt>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5">
                                            <p:txEl>
                                              <p:pRg st="1" end="1"/>
                                            </p:txEl>
                                          </p:spTgt>
                                        </p:tgtEl>
                                        <p:attrNameLst>
                                          <p:attrName>style.visibility</p:attrName>
                                        </p:attrNameLst>
                                      </p:cBhvr>
                                      <p:to>
                                        <p:strVal val="visible"/>
                                      </p:to>
                                    </p:set>
                                    <p:animEffect transition="in" filter="fade">
                                      <p:cBhvr>
                                        <p:cTn id="16" dur="1000"/>
                                        <p:tgtEl>
                                          <p:spTgt spid="5">
                                            <p:txEl>
                                              <p:pRg st="1" end="1"/>
                                            </p:txEl>
                                          </p:spTgt>
                                        </p:tgtEl>
                                      </p:cBhvr>
                                    </p:animEffect>
                                  </p:childTnLst>
                                </p:cTn>
                              </p:par>
                              <p:par>
                                <p:cTn id="17" presetID="10" presetClass="entr" presetSubtype="0" fill="hold" nodeType="withEffect">
                                  <p:stCondLst>
                                    <p:cond delay="100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1000"/>
                                        <p:tgtEl>
                                          <p:spTgt spid="2"/>
                                        </p:tgtEl>
                                      </p:cBhvr>
                                    </p:animEffect>
                                  </p:childTnLst>
                                </p:cTn>
                              </p:par>
                            </p:childTnLst>
                          </p:cTn>
                        </p:par>
                        <p:par>
                          <p:cTn id="20" fill="hold">
                            <p:stCondLst>
                              <p:cond delay="9056"/>
                            </p:stCondLst>
                            <p:childTnLst>
                              <p:par>
                                <p:cTn id="21" presetID="1" presetClass="entr" presetSubtype="0" fill="hold" grpId="0" nodeType="afterEffect" nodePh="1">
                                  <p:stCondLst>
                                    <p:cond delay="4000"/>
                                  </p:stCondLst>
                                  <p:endCondLst>
                                    <p:cond evt="begin" delay="0">
                                      <p:tn val="21"/>
                                    </p:cond>
                                  </p:end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3" fill="hold" display="0">
                  <p:stCondLst>
                    <p:cond delay="indefinite"/>
                  </p:stCondLst>
                  <p:endCondLst>
                    <p:cond evt="onStopAudio" delay="0">
                      <p:tgtEl>
                        <p:sldTgt/>
                      </p:tgtEl>
                    </p:cond>
                  </p:endCondLst>
                </p:cTn>
                <p:tgtEl>
                  <p:spTgt spid="3"/>
                </p:tgtEl>
              </p:cMediaNode>
            </p:audio>
          </p:childTnLst>
        </p:cTn>
      </p:par>
    </p:tnLst>
    <p:bldLst>
      <p:bldP spid="5" grpId="0" build="allAtOnce"/>
      <p:bldP spid="6"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696F21FD-B8E0-2E77-0838-AB935FE9D8D4}"/>
              </a:ext>
            </a:extLst>
          </p:cNvPr>
          <p:cNvSpPr>
            <a:spLocks noGrp="1"/>
          </p:cNvSpPr>
          <p:nvPr>
            <p:ph idx="1"/>
          </p:nvPr>
        </p:nvSpPr>
        <p:spPr>
          <a:xfrm>
            <a:off x="448964" y="1197405"/>
            <a:ext cx="4275741" cy="3664920"/>
          </a:xfrm>
        </p:spPr>
        <p:txBody>
          <a:bodyPr>
            <a:normAutofit lnSpcReduction="10000"/>
          </a:bodyPr>
          <a:lstStyle/>
          <a:p>
            <a:pPr algn="just">
              <a:lnSpc>
                <a:spcPct val="150000"/>
              </a:lnSpc>
            </a:pPr>
            <a:r>
              <a:rPr lang="en-US" sz="1800" dirty="0">
                <a:effectLst/>
              </a:rPr>
              <a:t>The question under consideration for this analysis is: Which Director did maximum number of movies for selected genre? </a:t>
            </a:r>
            <a:endParaRPr lang="en-US" sz="1800" dirty="0"/>
          </a:p>
          <a:p>
            <a:pPr algn="just">
              <a:lnSpc>
                <a:spcPct val="150000"/>
              </a:lnSpc>
            </a:pPr>
            <a:r>
              <a:rPr lang="en-US" sz="1800" dirty="0">
                <a:effectLst/>
              </a:rPr>
              <a:t>This story point provides information about top 20 directors who directed maximum numbers of movies for genre. This information can be viewed as per </a:t>
            </a:r>
            <a:r>
              <a:rPr lang="en-US" sz="1800" dirty="0" err="1">
                <a:effectLst/>
              </a:rPr>
              <a:t>Imdb</a:t>
            </a:r>
            <a:r>
              <a:rPr lang="en-US" sz="1800" dirty="0">
                <a:effectLst/>
              </a:rPr>
              <a:t> rating and genres of choice..</a:t>
            </a:r>
            <a:endParaRPr lang="en-US" sz="1800" dirty="0"/>
          </a:p>
        </p:txBody>
      </p:sp>
      <p:sp>
        <p:nvSpPr>
          <p:cNvPr id="6" name="Title 3">
            <a:extLst>
              <a:ext uri="{FF2B5EF4-FFF2-40B4-BE49-F238E27FC236}">
                <a16:creationId xmlns:a16="http://schemas.microsoft.com/office/drawing/2014/main" id="{93C8ABD8-7F01-D464-34B4-C94182460A5E}"/>
              </a:ext>
            </a:extLst>
          </p:cNvPr>
          <p:cNvSpPr>
            <a:spLocks noGrp="1"/>
          </p:cNvSpPr>
          <p:nvPr>
            <p:ph type="title"/>
          </p:nvPr>
        </p:nvSpPr>
        <p:spPr>
          <a:xfrm>
            <a:off x="448965" y="433880"/>
            <a:ext cx="6260905" cy="572644"/>
          </a:xfrm>
        </p:spPr>
        <p:txBody>
          <a:bodyPr>
            <a:normAutofit fontScale="90000"/>
          </a:bodyPr>
          <a:lstStyle/>
          <a:p>
            <a:r>
              <a:rPr lang="en-US" dirty="0"/>
              <a:t>Analysis: 5</a:t>
            </a:r>
          </a:p>
        </p:txBody>
      </p:sp>
      <p:pic>
        <p:nvPicPr>
          <p:cNvPr id="3" name="Picture 2">
            <a:extLst>
              <a:ext uri="{FF2B5EF4-FFF2-40B4-BE49-F238E27FC236}">
                <a16:creationId xmlns:a16="http://schemas.microsoft.com/office/drawing/2014/main" id="{A893D92C-B2FE-2332-906B-ACDD98454502}"/>
              </a:ext>
            </a:extLst>
          </p:cNvPr>
          <p:cNvPicPr>
            <a:picLocks noChangeAspect="1"/>
          </p:cNvPicPr>
          <p:nvPr/>
        </p:nvPicPr>
        <p:blipFill>
          <a:blip r:embed="rId4"/>
          <a:stretch>
            <a:fillRect/>
          </a:stretch>
        </p:blipFill>
        <p:spPr>
          <a:xfrm>
            <a:off x="4886558" y="-24236"/>
            <a:ext cx="4113887" cy="5167736"/>
          </a:xfrm>
          <a:prstGeom prst="rect">
            <a:avLst/>
          </a:prstGeom>
        </p:spPr>
      </p:pic>
      <p:pic>
        <p:nvPicPr>
          <p:cNvPr id="4" name="Slide 12.mp3">
            <a:hlinkClick r:id="" action="ppaction://media"/>
            <a:extLst>
              <a:ext uri="{FF2B5EF4-FFF2-40B4-BE49-F238E27FC236}">
                <a16:creationId xmlns:a16="http://schemas.microsoft.com/office/drawing/2014/main" id="{E093D3FC-7C6C-4AEB-6254-923D0E5D92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84215" y="193724"/>
            <a:ext cx="812800" cy="812800"/>
          </a:xfrm>
          <a:prstGeom prst="rect">
            <a:avLst/>
          </a:prstGeom>
        </p:spPr>
      </p:pic>
      <p:sp>
        <p:nvSpPr>
          <p:cNvPr id="7" name="Rectangle 6">
            <a:extLst>
              <a:ext uri="{FF2B5EF4-FFF2-40B4-BE49-F238E27FC236}">
                <a16:creationId xmlns:a16="http://schemas.microsoft.com/office/drawing/2014/main" id="{D99914C6-18EB-66F2-B2C9-BC7B2230E3FF}"/>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4703366"/>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par>
                          <p:cTn id="8" fill="hold">
                            <p:stCondLst>
                              <p:cond delay="1000"/>
                            </p:stCondLst>
                            <p:childTnLst>
                              <p:par>
                                <p:cTn id="9" presetID="1" presetClass="mediacall" presetSubtype="0" fill="hold" nodeType="afterEffect">
                                  <p:stCondLst>
                                    <p:cond delay="1000"/>
                                  </p:stCondLst>
                                  <p:childTnLst>
                                    <p:cmd type="call" cmd="playFrom(0.0)">
                                      <p:cBhvr>
                                        <p:cTn id="10" dur="6744" fill="hold"/>
                                        <p:tgtEl>
                                          <p:spTgt spid="4"/>
                                        </p:tgtEl>
                                      </p:cBhvr>
                                    </p:cmd>
                                  </p:childTnLst>
                                </p:cTn>
                              </p:par>
                              <p:par>
                                <p:cTn id="11" presetID="10" presetClass="entr" presetSubtype="0" fill="hold" grpId="0" nodeType="withEffect">
                                  <p:stCondLst>
                                    <p:cond delay="100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1000"/>
                                        <p:tgtEl>
                                          <p:spTgt spid="5">
                                            <p:txEl>
                                              <p:pRg st="0" end="0"/>
                                            </p:txEl>
                                          </p:spTgt>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5">
                                            <p:txEl>
                                              <p:pRg st="1" end="1"/>
                                            </p:txEl>
                                          </p:spTgt>
                                        </p:tgtEl>
                                        <p:attrNameLst>
                                          <p:attrName>style.visibility</p:attrName>
                                        </p:attrNameLst>
                                      </p:cBhvr>
                                      <p:to>
                                        <p:strVal val="visible"/>
                                      </p:to>
                                    </p:set>
                                    <p:animEffect transition="in" filter="fade">
                                      <p:cBhvr>
                                        <p:cTn id="16" dur="1000"/>
                                        <p:tgtEl>
                                          <p:spTgt spid="5">
                                            <p:txEl>
                                              <p:pRg st="1" end="1"/>
                                            </p:txEl>
                                          </p:spTgt>
                                        </p:tgtEl>
                                      </p:cBhvr>
                                    </p:animEffect>
                                  </p:childTnLst>
                                </p:cTn>
                              </p:par>
                              <p:par>
                                <p:cTn id="17" presetID="10" presetClass="entr" presetSubtype="0" fill="hold" nodeType="withEffect">
                                  <p:stCondLst>
                                    <p:cond delay="100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childTnLst>
                                </p:cTn>
                              </p:par>
                            </p:childTnLst>
                          </p:cTn>
                        </p:par>
                        <p:par>
                          <p:cTn id="20" fill="hold">
                            <p:stCondLst>
                              <p:cond delay="8744"/>
                            </p:stCondLst>
                            <p:childTnLst>
                              <p:par>
                                <p:cTn id="21" presetID="1" presetClass="entr" presetSubtype="0" fill="hold" grpId="0" nodeType="afterEffect" nodePh="1">
                                  <p:stCondLst>
                                    <p:cond delay="4000"/>
                                  </p:stCondLst>
                                  <p:endCondLst>
                                    <p:cond evt="begin" delay="0">
                                      <p:tn val="21"/>
                                    </p:cond>
                                  </p:end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3" fill="hold" display="0">
                  <p:stCondLst>
                    <p:cond delay="indefinite"/>
                  </p:stCondLst>
                  <p:endCondLst>
                    <p:cond evt="onStopAudio" delay="0">
                      <p:tgtEl>
                        <p:sldTgt/>
                      </p:tgtEl>
                    </p:cond>
                  </p:endCondLst>
                </p:cTn>
                <p:tgtEl>
                  <p:spTgt spid="4"/>
                </p:tgtEl>
              </p:cMediaNode>
            </p:audio>
          </p:childTnLst>
        </p:cTn>
      </p:par>
    </p:tnLst>
    <p:bldLst>
      <p:bldP spid="5" grpId="0" build="allAtOnce"/>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48639-FB21-4B67-428C-DB5484C3BF6E}"/>
              </a:ext>
            </a:extLst>
          </p:cNvPr>
          <p:cNvSpPr>
            <a:spLocks noGrp="1"/>
          </p:cNvSpPr>
          <p:nvPr>
            <p:ph type="ctrTitle"/>
          </p:nvPr>
        </p:nvSpPr>
        <p:spPr>
          <a:xfrm>
            <a:off x="143555" y="2419045"/>
            <a:ext cx="7329840" cy="610819"/>
          </a:xfrm>
        </p:spPr>
        <p:txBody>
          <a:bodyPr>
            <a:noAutofit/>
          </a:bodyPr>
          <a:lstStyle/>
          <a:p>
            <a:r>
              <a:rPr lang="en-US" dirty="0"/>
              <a:t>Credits</a:t>
            </a:r>
            <a:endParaRPr lang="en-CA" dirty="0"/>
          </a:p>
        </p:txBody>
      </p:sp>
      <p:sp>
        <p:nvSpPr>
          <p:cNvPr id="3" name="Subtitle 2">
            <a:extLst>
              <a:ext uri="{FF2B5EF4-FFF2-40B4-BE49-F238E27FC236}">
                <a16:creationId xmlns:a16="http://schemas.microsoft.com/office/drawing/2014/main" id="{02F7538B-96BF-62CB-113D-5A587D80D41F}"/>
              </a:ext>
            </a:extLst>
          </p:cNvPr>
          <p:cNvSpPr>
            <a:spLocks noGrp="1"/>
          </p:cNvSpPr>
          <p:nvPr>
            <p:ph type="subTitle" idx="1"/>
          </p:nvPr>
        </p:nvSpPr>
        <p:spPr>
          <a:xfrm>
            <a:off x="143555" y="3182570"/>
            <a:ext cx="3893978" cy="1527050"/>
          </a:xfrm>
        </p:spPr>
        <p:txBody>
          <a:bodyPr>
            <a:normAutofit fontScale="70000" lnSpcReduction="20000"/>
          </a:bodyPr>
          <a:lstStyle/>
          <a:p>
            <a:pPr algn="l">
              <a:lnSpc>
                <a:spcPct val="120000"/>
              </a:lnSpc>
            </a:pPr>
            <a:r>
              <a:rPr lang="en-US" sz="2800" b="1" dirty="0"/>
              <a:t>Sangeetha Nair - Project POC </a:t>
            </a:r>
          </a:p>
          <a:p>
            <a:pPr algn="l">
              <a:lnSpc>
                <a:spcPct val="120000"/>
              </a:lnSpc>
            </a:pPr>
            <a:r>
              <a:rPr lang="en-US" sz="2800" b="1" dirty="0"/>
              <a:t>Viviana Lopez    - </a:t>
            </a:r>
            <a:r>
              <a:rPr lang="en-US" b="1" dirty="0"/>
              <a:t>Project Specialist</a:t>
            </a:r>
            <a:endParaRPr lang="en-US" sz="2800" b="1" dirty="0"/>
          </a:p>
          <a:p>
            <a:pPr algn="l">
              <a:lnSpc>
                <a:spcPct val="120000"/>
              </a:lnSpc>
            </a:pPr>
            <a:r>
              <a:rPr lang="en-US" sz="2800" b="1" dirty="0"/>
              <a:t>Jasmeet Kaur     </a:t>
            </a:r>
            <a:r>
              <a:rPr lang="en-US" b="1" dirty="0"/>
              <a:t>- Business Analyst</a:t>
            </a:r>
          </a:p>
          <a:p>
            <a:pPr algn="l">
              <a:lnSpc>
                <a:spcPct val="120000"/>
              </a:lnSpc>
            </a:pPr>
            <a:r>
              <a:rPr lang="en-US" sz="2800" b="1" dirty="0"/>
              <a:t>Shubham Jindal - </a:t>
            </a:r>
            <a:r>
              <a:rPr lang="en-US" b="1" dirty="0"/>
              <a:t>Project Architect</a:t>
            </a:r>
          </a:p>
        </p:txBody>
      </p:sp>
      <p:sp>
        <p:nvSpPr>
          <p:cNvPr id="4" name="Title 1">
            <a:extLst>
              <a:ext uri="{FF2B5EF4-FFF2-40B4-BE49-F238E27FC236}">
                <a16:creationId xmlns:a16="http://schemas.microsoft.com/office/drawing/2014/main" id="{9077CAD5-C87C-FDDF-9813-2A09E6668CE0}"/>
              </a:ext>
            </a:extLst>
          </p:cNvPr>
          <p:cNvSpPr txBox="1">
            <a:spLocks/>
          </p:cNvSpPr>
          <p:nvPr/>
        </p:nvSpPr>
        <p:spPr>
          <a:xfrm>
            <a:off x="143555" y="433880"/>
            <a:ext cx="7329840" cy="916230"/>
          </a:xfrm>
          <a:prstGeom prst="rect">
            <a:avLst/>
          </a:prstGeom>
          <a:noFill/>
          <a:effectLst>
            <a:outerShdw blurRad="50800" dist="38100" dir="2700000" algn="tl" rotWithShape="0">
              <a:prstClr val="black">
                <a:alpha val="40000"/>
              </a:prstClr>
            </a:outerShdw>
          </a:effectLst>
        </p:spPr>
        <p:txBody>
          <a:bodyPr vert="horz" lIns="91440" tIns="45720" rIns="91440" bIns="45720" rtlCol="0" anchor="ctr">
            <a:noAutofit/>
          </a:bodyPr>
          <a:lstStyle>
            <a:lvl1pPr algn="l" defTabSz="914400" rtl="0" eaLnBrk="1" latinLnBrk="0" hangingPunct="1">
              <a:spcBef>
                <a:spcPct val="0"/>
              </a:spcBef>
              <a:buNone/>
              <a:defRPr sz="3600" kern="1200">
                <a:solidFill>
                  <a:schemeClr val="bg1"/>
                </a:solidFill>
                <a:latin typeface="+mj-lt"/>
                <a:ea typeface="+mj-ea"/>
                <a:cs typeface="+mj-cs"/>
              </a:defRPr>
            </a:lvl1pPr>
          </a:lstStyle>
          <a:p>
            <a:r>
              <a:rPr lang="en-US" sz="7200" dirty="0"/>
              <a:t>Thank You!</a:t>
            </a:r>
            <a:endParaRPr lang="en-CA" sz="7200" dirty="0"/>
          </a:p>
        </p:txBody>
      </p:sp>
      <p:pic>
        <p:nvPicPr>
          <p:cNvPr id="5" name="Slide 13.mp3">
            <a:hlinkClick r:id="" action="ppaction://media"/>
            <a:extLst>
              <a:ext uri="{FF2B5EF4-FFF2-40B4-BE49-F238E27FC236}">
                <a16:creationId xmlns:a16="http://schemas.microsoft.com/office/drawing/2014/main" id="{91F939A8-4752-3A80-6041-B2BF1F7138B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84215" y="281175"/>
            <a:ext cx="812800" cy="812800"/>
          </a:xfrm>
          <a:prstGeom prst="rect">
            <a:avLst/>
          </a:prstGeom>
        </p:spPr>
      </p:pic>
    </p:spTree>
    <p:extLst>
      <p:ext uri="{BB962C8B-B14F-4D97-AF65-F5344CB8AC3E}">
        <p14:creationId xmlns:p14="http://schemas.microsoft.com/office/powerpoint/2010/main" val="3477815361"/>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1000"/>
                                        <p:tgtEl>
                                          <p:spTgt spid="3">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childTnLst>
                                </p:cTn>
                              </p:par>
                            </p:childTnLst>
                          </p:cTn>
                        </p:par>
                        <p:par>
                          <p:cTn id="23" fill="hold">
                            <p:stCondLst>
                              <p:cond delay="1000"/>
                            </p:stCondLst>
                            <p:childTnLst>
                              <p:par>
                                <p:cTn id="24" presetID="1" presetClass="mediacall" presetSubtype="0" fill="hold" nodeType="afterEffect">
                                  <p:stCondLst>
                                    <p:cond delay="1000"/>
                                  </p:stCondLst>
                                  <p:childTnLst>
                                    <p:cmd type="call" cmd="playFrom(0.0)">
                                      <p:cBhvr>
                                        <p:cTn id="25" dur="328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6"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What is web scraping?</a:t>
            </a:r>
          </a:p>
        </p:txBody>
      </p:sp>
      <p:sp>
        <p:nvSpPr>
          <p:cNvPr id="3" name="Content Placeholder 2"/>
          <p:cNvSpPr>
            <a:spLocks noGrp="1"/>
          </p:cNvSpPr>
          <p:nvPr>
            <p:ph idx="1"/>
          </p:nvPr>
        </p:nvSpPr>
        <p:spPr/>
        <p:txBody>
          <a:bodyPr>
            <a:normAutofit/>
          </a:bodyPr>
          <a:lstStyle/>
          <a:p>
            <a:pPr marL="0" indent="0">
              <a:buNone/>
            </a:pPr>
            <a:r>
              <a:rPr lang="en-US" sz="2000" dirty="0"/>
              <a:t>It is the process of parsing and extracting data from websites. We can scrape data using different tools like Beautiful Soup, Selenium, etc.</a:t>
            </a:r>
          </a:p>
          <a:p>
            <a:pPr marL="0" indent="0">
              <a:buNone/>
            </a:pPr>
            <a:endParaRPr lang="en-US" sz="2000" dirty="0"/>
          </a:p>
          <a:p>
            <a:endParaRPr lang="en-US" sz="2000" dirty="0"/>
          </a:p>
        </p:txBody>
      </p:sp>
      <p:pic>
        <p:nvPicPr>
          <p:cNvPr id="5" name="Picture 4">
            <a:extLst>
              <a:ext uri="{FF2B5EF4-FFF2-40B4-BE49-F238E27FC236}">
                <a16:creationId xmlns:a16="http://schemas.microsoft.com/office/drawing/2014/main" id="{2BBF5F81-E4C5-1F6A-A2DA-921FABE090B1}"/>
              </a:ext>
            </a:extLst>
          </p:cNvPr>
          <p:cNvPicPr>
            <a:picLocks noChangeAspect="1"/>
          </p:cNvPicPr>
          <p:nvPr/>
        </p:nvPicPr>
        <p:blipFill>
          <a:blip r:embed="rId4"/>
          <a:stretch>
            <a:fillRect/>
          </a:stretch>
        </p:blipFill>
        <p:spPr>
          <a:xfrm>
            <a:off x="1365195" y="2877160"/>
            <a:ext cx="6226080" cy="1463167"/>
          </a:xfrm>
          <a:prstGeom prst="rect">
            <a:avLst/>
          </a:prstGeom>
        </p:spPr>
      </p:pic>
      <p:pic>
        <p:nvPicPr>
          <p:cNvPr id="4" name="Slide 2.mp3">
            <a:hlinkClick r:id="" action="ppaction://media"/>
            <a:extLst>
              <a:ext uri="{FF2B5EF4-FFF2-40B4-BE49-F238E27FC236}">
                <a16:creationId xmlns:a16="http://schemas.microsoft.com/office/drawing/2014/main" id="{586AAB17-1BB1-DCE3-B3F6-C083A97DAA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84215" y="231901"/>
            <a:ext cx="812800" cy="812800"/>
          </a:xfrm>
          <a:prstGeom prst="rect">
            <a:avLst/>
          </a:prstGeom>
        </p:spPr>
      </p:pic>
      <p:sp>
        <p:nvSpPr>
          <p:cNvPr id="6" name="Rectangle 5">
            <a:extLst>
              <a:ext uri="{FF2B5EF4-FFF2-40B4-BE49-F238E27FC236}">
                <a16:creationId xmlns:a16="http://schemas.microsoft.com/office/drawing/2014/main" id="{1DF67E5E-0676-E311-A14B-9FF6896C846A}"/>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3309497"/>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500"/>
                                  </p:stCondLst>
                                  <p:childTnLst>
                                    <p:cmd type="call" cmd="playFrom(0.0)">
                                      <p:cBhvr>
                                        <p:cTn id="6" dur="13344" fill="hold"/>
                                        <p:tgtEl>
                                          <p:spTgt spid="4"/>
                                        </p:tgtEl>
                                      </p:cBhvr>
                                    </p:cmd>
                                  </p:childTnLst>
                                </p:cTn>
                              </p:par>
                              <p:par>
                                <p:cTn id="7" presetID="10" presetClass="entr" presetSubtype="0" fill="hold" grpId="0" nodeType="withEffect">
                                  <p:stCondLst>
                                    <p:cond delay="4000"/>
                                  </p:stCondLst>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1000"/>
                                        <p:tgtEl>
                                          <p:spTgt spid="3">
                                            <p:txEl>
                                              <p:pRg st="0" end="0"/>
                                            </p:txEl>
                                          </p:spTgt>
                                        </p:tgtEl>
                                      </p:cBhvr>
                                    </p:animEffect>
                                  </p:childTnLst>
                                </p:cTn>
                              </p:par>
                              <p:par>
                                <p:cTn id="10" presetID="10" presetClass="entr" presetSubtype="0" fill="hold" nodeType="withEffect">
                                  <p:stCondLst>
                                    <p:cond delay="400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childTnLst>
                                </p:cTn>
                              </p:par>
                            </p:childTnLst>
                          </p:cTn>
                        </p:par>
                        <p:par>
                          <p:cTn id="13" fill="hold">
                            <p:stCondLst>
                              <p:cond delay="14844"/>
                            </p:stCondLst>
                            <p:childTnLst>
                              <p:par>
                                <p:cTn id="14" presetID="1" presetClass="entr" presetSubtype="0" fill="hold" grpId="0" nodeType="afterEffect" nodePh="1">
                                  <p:stCondLst>
                                    <p:cond delay="3000"/>
                                  </p:stCondLst>
                                  <p:endCondLst>
                                    <p:cond evt="begin" delay="0">
                                      <p:tn val="14"/>
                                    </p:cond>
                                  </p:endCondLst>
                                  <p:childTnLst>
                                    <p:set>
                                      <p:cBhvr>
                                        <p:cTn id="15"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4"/>
                </p:tgtEl>
              </p:cMediaNode>
            </p:audio>
          </p:childTnLst>
        </p:cTn>
      </p:par>
    </p:tnLst>
    <p:bldLst>
      <p:bldP spid="3" grpId="0" build="p"/>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Steps to scrape a web page</a:t>
            </a:r>
          </a:p>
        </p:txBody>
      </p:sp>
      <p:sp>
        <p:nvSpPr>
          <p:cNvPr id="5" name="Content Placeholder 4"/>
          <p:cNvSpPr>
            <a:spLocks noGrp="1"/>
          </p:cNvSpPr>
          <p:nvPr>
            <p:ph idx="1"/>
          </p:nvPr>
        </p:nvSpPr>
        <p:spPr/>
        <p:txBody>
          <a:bodyPr>
            <a:noAutofit/>
          </a:bodyPr>
          <a:lstStyle/>
          <a:p>
            <a:pPr marL="0" indent="0">
              <a:buNone/>
            </a:pPr>
            <a:r>
              <a:rPr lang="en-US" sz="1800" dirty="0"/>
              <a:t>Generally speaking, there are 3 steps to scrape a webpage:</a:t>
            </a:r>
          </a:p>
          <a:p>
            <a:pPr marL="0" indent="0">
              <a:buNone/>
            </a:pPr>
            <a:endParaRPr lang="en-US" sz="800" dirty="0"/>
          </a:p>
          <a:p>
            <a:r>
              <a:rPr lang="en-US" sz="1800" dirty="0"/>
              <a:t>Request to visit that particular webpage, just like what your browser does, and download the HTML contents into your environment. We used requests module to accomplish this. urllib2, urllib3 are also available choices.</a:t>
            </a:r>
          </a:p>
          <a:p>
            <a:r>
              <a:rPr lang="en-US" sz="1800" dirty="0"/>
              <a:t>BeautifulSoup module can be used to parse HTML contents. In addition to that, it provides very powerful and useful functions, searching through the soup object to match for text and HTML tags within the page.</a:t>
            </a:r>
          </a:p>
          <a:p>
            <a:r>
              <a:rPr lang="en-US" sz="1800" dirty="0"/>
              <a:t>Extract what you want from the webpage and download/store them for further analysis.</a:t>
            </a:r>
          </a:p>
        </p:txBody>
      </p:sp>
      <p:pic>
        <p:nvPicPr>
          <p:cNvPr id="2" name="Slide 3.mp3">
            <a:hlinkClick r:id="" action="ppaction://media"/>
            <a:extLst>
              <a:ext uri="{FF2B5EF4-FFF2-40B4-BE49-F238E27FC236}">
                <a16:creationId xmlns:a16="http://schemas.microsoft.com/office/drawing/2014/main" id="{4399F9CA-3712-8239-469F-E850AE02D07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84215" y="59632"/>
            <a:ext cx="812800" cy="812800"/>
          </a:xfrm>
          <a:prstGeom prst="rect">
            <a:avLst/>
          </a:prstGeom>
        </p:spPr>
      </p:pic>
      <p:sp>
        <p:nvSpPr>
          <p:cNvPr id="3" name="Rectangle 2">
            <a:extLst>
              <a:ext uri="{FF2B5EF4-FFF2-40B4-BE49-F238E27FC236}">
                <a16:creationId xmlns:a16="http://schemas.microsoft.com/office/drawing/2014/main" id="{85F82B31-25B2-DB39-0508-679BA5AC57BF}"/>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1633878"/>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1000"/>
                                  </p:stCondLst>
                                  <p:childTnLst>
                                    <p:cmd type="call" cmd="playFrom(0.0)">
                                      <p:cBhvr>
                                        <p:cTn id="6" dur="22728" fill="hold"/>
                                        <p:tgtEl>
                                          <p:spTgt spid="2"/>
                                        </p:tgtEl>
                                      </p:cBhvr>
                                    </p:cmd>
                                  </p:childTnLst>
                                </p:cTn>
                              </p:par>
                              <p:par>
                                <p:cTn id="7" presetID="10" presetClass="entr" presetSubtype="0" fill="hold" grpId="0" nodeType="withEffect">
                                  <p:stCondLst>
                                    <p:cond delay="4000"/>
                                  </p:stCondLst>
                                  <p:childTnLst>
                                    <p:set>
                                      <p:cBhvr>
                                        <p:cTn id="8" dur="1" fill="hold">
                                          <p:stCondLst>
                                            <p:cond delay="0"/>
                                          </p:stCondLst>
                                        </p:cTn>
                                        <p:tgtEl>
                                          <p:spTgt spid="5">
                                            <p:txEl>
                                              <p:pRg st="0" end="0"/>
                                            </p:txEl>
                                          </p:spTgt>
                                        </p:tgtEl>
                                        <p:attrNameLst>
                                          <p:attrName>style.visibility</p:attrName>
                                        </p:attrNameLst>
                                      </p:cBhvr>
                                      <p:to>
                                        <p:strVal val="visible"/>
                                      </p:to>
                                    </p:set>
                                    <p:animEffect transition="in" filter="fade">
                                      <p:cBhvr>
                                        <p:cTn id="9" dur="1000"/>
                                        <p:tgtEl>
                                          <p:spTgt spid="5">
                                            <p:txEl>
                                              <p:pRg st="0" end="0"/>
                                            </p:txEl>
                                          </p:spTgt>
                                        </p:tgtEl>
                                      </p:cBhvr>
                                    </p:animEffect>
                                  </p:childTnLst>
                                </p:cTn>
                              </p:par>
                              <p:par>
                                <p:cTn id="10" presetID="10" presetClass="entr" presetSubtype="0" fill="hold" grpId="0" nodeType="withEffect">
                                  <p:stCondLst>
                                    <p:cond delay="850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1000"/>
                                        <p:tgtEl>
                                          <p:spTgt spid="5">
                                            <p:txEl>
                                              <p:pRg st="2" end="2"/>
                                            </p:txEl>
                                          </p:spTgt>
                                        </p:tgtEl>
                                      </p:cBhvr>
                                    </p:animEffect>
                                  </p:childTnLst>
                                </p:cTn>
                              </p:par>
                              <p:par>
                                <p:cTn id="13" presetID="10" presetClass="entr" presetSubtype="0" fill="hold" grpId="0" nodeType="withEffect">
                                  <p:stCondLst>
                                    <p:cond delay="1450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fade">
                                      <p:cBhvr>
                                        <p:cTn id="15" dur="1000"/>
                                        <p:tgtEl>
                                          <p:spTgt spid="5">
                                            <p:txEl>
                                              <p:pRg st="3" end="3"/>
                                            </p:txEl>
                                          </p:spTgt>
                                        </p:tgtEl>
                                      </p:cBhvr>
                                    </p:animEffect>
                                  </p:childTnLst>
                                </p:cTn>
                              </p:par>
                              <p:par>
                                <p:cTn id="16" presetID="10" presetClass="entr" presetSubtype="0" fill="hold" grpId="0" nodeType="withEffect">
                                  <p:stCondLst>
                                    <p:cond delay="20000"/>
                                  </p:stCondLst>
                                  <p:childTnLst>
                                    <p:set>
                                      <p:cBhvr>
                                        <p:cTn id="17" dur="1" fill="hold">
                                          <p:stCondLst>
                                            <p:cond delay="0"/>
                                          </p:stCondLst>
                                        </p:cTn>
                                        <p:tgtEl>
                                          <p:spTgt spid="5">
                                            <p:txEl>
                                              <p:pRg st="4" end="4"/>
                                            </p:txEl>
                                          </p:spTgt>
                                        </p:tgtEl>
                                        <p:attrNameLst>
                                          <p:attrName>style.visibility</p:attrName>
                                        </p:attrNameLst>
                                      </p:cBhvr>
                                      <p:to>
                                        <p:strVal val="visible"/>
                                      </p:to>
                                    </p:set>
                                    <p:animEffect transition="in" filter="fade">
                                      <p:cBhvr>
                                        <p:cTn id="18" dur="1000"/>
                                        <p:tgtEl>
                                          <p:spTgt spid="5">
                                            <p:txEl>
                                              <p:pRg st="4" end="4"/>
                                            </p:txEl>
                                          </p:spTgt>
                                        </p:tgtEl>
                                      </p:cBhvr>
                                    </p:animEffect>
                                  </p:childTnLst>
                                </p:cTn>
                              </p:par>
                            </p:childTnLst>
                          </p:cTn>
                        </p:par>
                        <p:par>
                          <p:cTn id="19" fill="hold">
                            <p:stCondLst>
                              <p:cond delay="23728"/>
                            </p:stCondLst>
                            <p:childTnLst>
                              <p:par>
                                <p:cTn id="20" presetID="1" presetClass="entr" presetSubtype="0" fill="hold" grpId="0" nodeType="afterEffect" nodePh="1">
                                  <p:stCondLst>
                                    <p:cond delay="3000"/>
                                  </p:stCondLst>
                                  <p:endCondLst>
                                    <p:cond evt="begin" delay="0">
                                      <p:tn val="20"/>
                                    </p:cond>
                                  </p:endCondLst>
                                  <p:childTnLst>
                                    <p:set>
                                      <p:cBhvr>
                                        <p:cTn id="21"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2" fill="hold" display="0">
                  <p:stCondLst>
                    <p:cond delay="indefinite"/>
                  </p:stCondLst>
                  <p:endCondLst>
                    <p:cond evt="onStopAudio" delay="0">
                      <p:tgtEl>
                        <p:sldTgt/>
                      </p:tgtEl>
                    </p:cond>
                  </p:endCondLst>
                </p:cTn>
                <p:tgtEl>
                  <p:spTgt spid="2"/>
                </p:tgtEl>
              </p:cMediaNode>
            </p:audio>
          </p:childTnLst>
        </p:cTn>
      </p:par>
    </p:tnLst>
    <p:bldLst>
      <p:bldP spid="5" grpId="0" uiExpand="1" build="p"/>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Project description</a:t>
            </a:r>
          </a:p>
        </p:txBody>
      </p:sp>
      <p:sp>
        <p:nvSpPr>
          <p:cNvPr id="11" name="TextBox 10">
            <a:extLst>
              <a:ext uri="{FF2B5EF4-FFF2-40B4-BE49-F238E27FC236}">
                <a16:creationId xmlns:a16="http://schemas.microsoft.com/office/drawing/2014/main" id="{7F27A543-F2D0-94A2-00CE-F235F3DBB4F2}"/>
              </a:ext>
            </a:extLst>
          </p:cNvPr>
          <p:cNvSpPr txBox="1"/>
          <p:nvPr/>
        </p:nvSpPr>
        <p:spPr>
          <a:xfrm>
            <a:off x="448965" y="1502815"/>
            <a:ext cx="8093365" cy="646331"/>
          </a:xfrm>
          <a:prstGeom prst="rect">
            <a:avLst/>
          </a:prstGeom>
          <a:noFill/>
        </p:spPr>
        <p:txBody>
          <a:bodyPr wrap="square" rtlCol="0">
            <a:spAutoFit/>
          </a:bodyPr>
          <a:lstStyle/>
          <a:p>
            <a:r>
              <a:rPr lang="en-US" dirty="0"/>
              <a:t>For this project, we scraped data from IMDb’s “Top 1000” movies. The information gathered from each movie are:</a:t>
            </a:r>
          </a:p>
        </p:txBody>
      </p:sp>
      <p:sp>
        <p:nvSpPr>
          <p:cNvPr id="5" name="TextBox 4">
            <a:extLst>
              <a:ext uri="{FF2B5EF4-FFF2-40B4-BE49-F238E27FC236}">
                <a16:creationId xmlns:a16="http://schemas.microsoft.com/office/drawing/2014/main" id="{3482B092-FC33-D533-EDBF-A71E61E43648}"/>
              </a:ext>
            </a:extLst>
          </p:cNvPr>
          <p:cNvSpPr txBox="1"/>
          <p:nvPr/>
        </p:nvSpPr>
        <p:spPr>
          <a:xfrm>
            <a:off x="448964" y="2266340"/>
            <a:ext cx="8093365" cy="2268000"/>
          </a:xfrm>
          <a:prstGeom prst="rect">
            <a:avLst/>
          </a:prstGeom>
          <a:noFill/>
        </p:spPr>
        <p:txBody>
          <a:bodyPr wrap="square" numCol="2" rtlCol="0">
            <a:spAutoFit/>
          </a:bodyPr>
          <a:lstStyle/>
          <a:p>
            <a:pPr algn="just">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Rank</a:t>
            </a:r>
            <a:endParaRPr lang="en-CA" sz="18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Movie Name</a:t>
            </a:r>
            <a:endParaRPr lang="en-CA" sz="18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Rating</a:t>
            </a:r>
            <a:endParaRPr lang="en-CA" sz="18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Movie URL</a:t>
            </a:r>
            <a:endParaRPr lang="en-CA" sz="18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Movie Year</a:t>
            </a:r>
            <a:endParaRPr lang="en-CA" sz="18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Genre</a:t>
            </a:r>
            <a:endParaRPr lang="en-CA" sz="18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Director Name</a:t>
            </a:r>
            <a:endParaRPr lang="en-CA" sz="18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IMDB Rating</a:t>
            </a:r>
            <a:endParaRPr lang="en-CA" sz="18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Metascore</a:t>
            </a:r>
            <a:endParaRPr lang="en-CA" sz="18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Actors</a:t>
            </a:r>
            <a:endParaRPr lang="en-CA" sz="1800" dirty="0">
              <a:effectLst/>
              <a:latin typeface="Arial" panose="020B0604020202020204" pitchFamily="34" charset="0"/>
              <a:ea typeface="Calibri" panose="020F0502020204030204" pitchFamily="34" charset="0"/>
              <a:cs typeface="Times New Roman" panose="02020603050405020304" pitchFamily="18" charset="0"/>
            </a:endParaRPr>
          </a:p>
        </p:txBody>
      </p:sp>
      <p:pic>
        <p:nvPicPr>
          <p:cNvPr id="6" name="Slide 4.mp3">
            <a:hlinkClick r:id="" action="ppaction://media"/>
            <a:extLst>
              <a:ext uri="{FF2B5EF4-FFF2-40B4-BE49-F238E27FC236}">
                <a16:creationId xmlns:a16="http://schemas.microsoft.com/office/drawing/2014/main" id="{6EAB552F-A5DE-BB32-6827-48203FFF8E5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84215" y="128470"/>
            <a:ext cx="812800" cy="812800"/>
          </a:xfrm>
          <a:prstGeom prst="rect">
            <a:avLst/>
          </a:prstGeom>
        </p:spPr>
      </p:pic>
      <p:sp>
        <p:nvSpPr>
          <p:cNvPr id="2" name="Rectangle 1">
            <a:extLst>
              <a:ext uri="{FF2B5EF4-FFF2-40B4-BE49-F238E27FC236}">
                <a16:creationId xmlns:a16="http://schemas.microsoft.com/office/drawing/2014/main" id="{C619A6AD-D6EB-048A-B394-041472CB5D6B}"/>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0783713"/>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15360" fill="hold"/>
                                        <p:tgtEl>
                                          <p:spTgt spid="6"/>
                                        </p:tgtEl>
                                      </p:cBhvr>
                                    </p:cmd>
                                  </p:childTnLst>
                                </p:cTn>
                              </p:par>
                              <p:par>
                                <p:cTn id="7" presetID="10" presetClass="entr" presetSubtype="0" fill="hold" grpId="0" nodeType="withEffect">
                                  <p:stCondLst>
                                    <p:cond delay="4000"/>
                                  </p:stCondLst>
                                  <p:childTnLst>
                                    <p:set>
                                      <p:cBhvr>
                                        <p:cTn id="8" dur="1" fill="hold">
                                          <p:stCondLst>
                                            <p:cond delay="0"/>
                                          </p:stCondLst>
                                        </p:cTn>
                                        <p:tgtEl>
                                          <p:spTgt spid="11"/>
                                        </p:tgtEl>
                                        <p:attrNameLst>
                                          <p:attrName>style.visibility</p:attrName>
                                        </p:attrNameLst>
                                      </p:cBhvr>
                                      <p:to>
                                        <p:strVal val="visible"/>
                                      </p:to>
                                    </p:set>
                                    <p:animEffect transition="in" filter="fade">
                                      <p:cBhvr>
                                        <p:cTn id="9" dur="1000"/>
                                        <p:tgtEl>
                                          <p:spTgt spid="11"/>
                                        </p:tgtEl>
                                      </p:cBhvr>
                                    </p:animEffect>
                                  </p:childTnLst>
                                </p:cTn>
                              </p:par>
                              <p:par>
                                <p:cTn id="10" presetID="10" presetClass="entr" presetSubtype="0" fill="hold" grpId="0" nodeType="withEffect">
                                  <p:stCondLst>
                                    <p:cond delay="1200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childTnLst>
                                </p:cTn>
                              </p:par>
                            </p:childTnLst>
                          </p:cTn>
                        </p:par>
                        <p:par>
                          <p:cTn id="13" fill="hold">
                            <p:stCondLst>
                              <p:cond delay="16360"/>
                            </p:stCondLst>
                            <p:childTnLst>
                              <p:par>
                                <p:cTn id="14" presetID="1" presetClass="entr" presetSubtype="0" fill="hold" grpId="0" nodeType="afterEffect" nodePh="1">
                                  <p:stCondLst>
                                    <p:cond delay="3000"/>
                                  </p:stCondLst>
                                  <p:endCondLst>
                                    <p:cond evt="begin" delay="0">
                                      <p:tn val="14"/>
                                    </p:cond>
                                  </p:endCondLst>
                                  <p:childTnLst>
                                    <p:set>
                                      <p:cBhvr>
                                        <p:cTn id="15"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6"/>
                </p:tgtEl>
              </p:cMediaNode>
            </p:audio>
          </p:childTnLst>
        </p:cTn>
      </p:par>
    </p:tnLst>
    <p:bldLst>
      <p:bldP spid="11" grpId="0"/>
      <p:bldP spid="5" grpId="0"/>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Libraries used:</a:t>
            </a:r>
          </a:p>
        </p:txBody>
      </p:sp>
      <p:sp>
        <p:nvSpPr>
          <p:cNvPr id="5" name="Content Placeholder 4"/>
          <p:cNvSpPr>
            <a:spLocks noGrp="1"/>
          </p:cNvSpPr>
          <p:nvPr>
            <p:ph idx="1"/>
          </p:nvPr>
        </p:nvSpPr>
        <p:spPr/>
        <p:txBody>
          <a:bodyPr>
            <a:normAutofit/>
          </a:bodyPr>
          <a:lstStyle/>
          <a:p>
            <a:pPr>
              <a:lnSpc>
                <a:spcPct val="150000"/>
              </a:lnSpc>
            </a:pPr>
            <a:r>
              <a:rPr lang="en-US" sz="2000" dirty="0"/>
              <a:t>Requests(to download the webpage)</a:t>
            </a:r>
          </a:p>
          <a:p>
            <a:pPr>
              <a:lnSpc>
                <a:spcPct val="150000"/>
              </a:lnSpc>
            </a:pPr>
            <a:r>
              <a:rPr lang="en-US" sz="2000" dirty="0"/>
              <a:t>Beautiful Soup(to parse the HTML content)</a:t>
            </a:r>
          </a:p>
          <a:p>
            <a:pPr>
              <a:lnSpc>
                <a:spcPct val="150000"/>
              </a:lnSpc>
            </a:pPr>
            <a:r>
              <a:rPr lang="en-US" sz="2000" dirty="0" err="1"/>
              <a:t>etree</a:t>
            </a:r>
            <a:r>
              <a:rPr lang="en-US" sz="2000" dirty="0"/>
              <a:t> module from </a:t>
            </a:r>
            <a:r>
              <a:rPr lang="en-US" sz="2000" dirty="0" err="1"/>
              <a:t>lxml</a:t>
            </a:r>
            <a:r>
              <a:rPr lang="en-US" sz="2000" dirty="0"/>
              <a:t>(to parse the </a:t>
            </a:r>
            <a:r>
              <a:rPr lang="en-US" sz="2000" dirty="0" err="1"/>
              <a:t>xpath</a:t>
            </a:r>
            <a:r>
              <a:rPr lang="en-US" sz="2000" dirty="0"/>
              <a:t> contents)</a:t>
            </a:r>
          </a:p>
          <a:p>
            <a:pPr>
              <a:lnSpc>
                <a:spcPct val="150000"/>
              </a:lnSpc>
            </a:pPr>
            <a:r>
              <a:rPr lang="en-US" sz="2000" dirty="0"/>
              <a:t>Pandas(to create Data Frame)</a:t>
            </a:r>
          </a:p>
          <a:p>
            <a:pPr>
              <a:lnSpc>
                <a:spcPct val="150000"/>
              </a:lnSpc>
            </a:pPr>
            <a:r>
              <a:rPr lang="en-US" sz="2000" dirty="0" err="1"/>
              <a:t>Numpy</a:t>
            </a:r>
            <a:r>
              <a:rPr lang="en-US" sz="2000" dirty="0"/>
              <a:t>(to do mathematical operations)</a:t>
            </a:r>
          </a:p>
          <a:p>
            <a:pPr>
              <a:lnSpc>
                <a:spcPct val="150000"/>
              </a:lnSpc>
            </a:pPr>
            <a:r>
              <a:rPr lang="en-US" sz="2000" dirty="0"/>
              <a:t>Seaborn and Matplotlib(for EDA visualization)</a:t>
            </a:r>
          </a:p>
        </p:txBody>
      </p:sp>
      <p:pic>
        <p:nvPicPr>
          <p:cNvPr id="2" name="Slide 5.mp3">
            <a:hlinkClick r:id="" action="ppaction://media"/>
            <a:extLst>
              <a:ext uri="{FF2B5EF4-FFF2-40B4-BE49-F238E27FC236}">
                <a16:creationId xmlns:a16="http://schemas.microsoft.com/office/drawing/2014/main" id="{73D799D7-AE9D-F6B2-2073-F509FD5537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84215" y="50924"/>
            <a:ext cx="812800" cy="812800"/>
          </a:xfrm>
          <a:prstGeom prst="rect">
            <a:avLst/>
          </a:prstGeom>
        </p:spPr>
      </p:pic>
      <p:sp>
        <p:nvSpPr>
          <p:cNvPr id="3" name="Rectangle 2">
            <a:extLst>
              <a:ext uri="{FF2B5EF4-FFF2-40B4-BE49-F238E27FC236}">
                <a16:creationId xmlns:a16="http://schemas.microsoft.com/office/drawing/2014/main" id="{EBE7D3A6-6474-C0E1-700F-1C282EDDBB07}"/>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59801911"/>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13896" fill="hold"/>
                                        <p:tgtEl>
                                          <p:spTgt spid="2"/>
                                        </p:tgtEl>
                                      </p:cBhvr>
                                    </p:cmd>
                                  </p:childTnLst>
                                </p:cTn>
                              </p:par>
                              <p:par>
                                <p:cTn id="7" presetID="10" presetClass="entr" presetSubtype="0" fill="hold" grpId="0" nodeType="withEffect">
                                  <p:stCondLst>
                                    <p:cond delay="1000"/>
                                  </p:stCondLst>
                                  <p:childTnLst>
                                    <p:set>
                                      <p:cBhvr>
                                        <p:cTn id="8" dur="1" fill="hold">
                                          <p:stCondLst>
                                            <p:cond delay="0"/>
                                          </p:stCondLst>
                                        </p:cTn>
                                        <p:tgtEl>
                                          <p:spTgt spid="5">
                                            <p:txEl>
                                              <p:pRg st="0" end="0"/>
                                            </p:txEl>
                                          </p:spTgt>
                                        </p:tgtEl>
                                        <p:attrNameLst>
                                          <p:attrName>style.visibility</p:attrName>
                                        </p:attrNameLst>
                                      </p:cBhvr>
                                      <p:to>
                                        <p:strVal val="visible"/>
                                      </p:to>
                                    </p:set>
                                    <p:animEffect transition="in" filter="fade">
                                      <p:cBhvr>
                                        <p:cTn id="9" dur="1000"/>
                                        <p:tgtEl>
                                          <p:spTgt spid="5">
                                            <p:txEl>
                                              <p:pRg st="0" end="0"/>
                                            </p:txEl>
                                          </p:spTgt>
                                        </p:tgtEl>
                                      </p:cBhvr>
                                    </p:animEffect>
                                  </p:childTnLst>
                                </p:cTn>
                              </p:par>
                              <p:par>
                                <p:cTn id="10" presetID="10" presetClass="entr" presetSubtype="0" fill="hold" grpId="0" nodeType="withEffect">
                                  <p:stCondLst>
                                    <p:cond delay="100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1000"/>
                                        <p:tgtEl>
                                          <p:spTgt spid="5">
                                            <p:txEl>
                                              <p:pRg st="1" end="1"/>
                                            </p:txEl>
                                          </p:spTgt>
                                        </p:tgtEl>
                                      </p:cBhvr>
                                    </p:animEffect>
                                  </p:childTnLst>
                                </p:cTn>
                              </p:par>
                              <p:par>
                                <p:cTn id="13" presetID="10" presetClass="entr" presetSubtype="0" fill="hold" grpId="0" nodeType="withEffect">
                                  <p:stCondLst>
                                    <p:cond delay="100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1000"/>
                                        <p:tgtEl>
                                          <p:spTgt spid="5">
                                            <p:txEl>
                                              <p:pRg st="2" end="2"/>
                                            </p:txEl>
                                          </p:spTgt>
                                        </p:tgtEl>
                                      </p:cBhvr>
                                    </p:animEffect>
                                  </p:childTnLst>
                                </p:cTn>
                              </p:par>
                              <p:par>
                                <p:cTn id="16" presetID="10" presetClass="entr" presetSubtype="0" fill="hold" grpId="0" nodeType="withEffect">
                                  <p:stCondLst>
                                    <p:cond delay="100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1000"/>
                                        <p:tgtEl>
                                          <p:spTgt spid="5">
                                            <p:txEl>
                                              <p:pRg st="3" end="3"/>
                                            </p:txEl>
                                          </p:spTgt>
                                        </p:tgtEl>
                                      </p:cBhvr>
                                    </p:animEffect>
                                  </p:childTnLst>
                                </p:cTn>
                              </p:par>
                              <p:par>
                                <p:cTn id="19" presetID="10" presetClass="entr" presetSubtype="0" fill="hold" grpId="0" nodeType="withEffect">
                                  <p:stCondLst>
                                    <p:cond delay="1000"/>
                                  </p:stCondLst>
                                  <p:childTnLst>
                                    <p:set>
                                      <p:cBhvr>
                                        <p:cTn id="20" dur="1" fill="hold">
                                          <p:stCondLst>
                                            <p:cond delay="0"/>
                                          </p:stCondLst>
                                        </p:cTn>
                                        <p:tgtEl>
                                          <p:spTgt spid="5">
                                            <p:txEl>
                                              <p:pRg st="4" end="4"/>
                                            </p:txEl>
                                          </p:spTgt>
                                        </p:tgtEl>
                                        <p:attrNameLst>
                                          <p:attrName>style.visibility</p:attrName>
                                        </p:attrNameLst>
                                      </p:cBhvr>
                                      <p:to>
                                        <p:strVal val="visible"/>
                                      </p:to>
                                    </p:set>
                                    <p:animEffect transition="in" filter="fade">
                                      <p:cBhvr>
                                        <p:cTn id="21" dur="1000"/>
                                        <p:tgtEl>
                                          <p:spTgt spid="5">
                                            <p:txEl>
                                              <p:pRg st="4" end="4"/>
                                            </p:txEl>
                                          </p:spTgt>
                                        </p:tgtEl>
                                      </p:cBhvr>
                                    </p:animEffect>
                                  </p:childTnLst>
                                </p:cTn>
                              </p:par>
                              <p:par>
                                <p:cTn id="22" presetID="10" presetClass="entr" presetSubtype="0" fill="hold" grpId="0" nodeType="withEffect">
                                  <p:stCondLst>
                                    <p:cond delay="100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fade">
                                      <p:cBhvr>
                                        <p:cTn id="24" dur="1000"/>
                                        <p:tgtEl>
                                          <p:spTgt spid="5">
                                            <p:txEl>
                                              <p:pRg st="5" end="5"/>
                                            </p:txEl>
                                          </p:spTgt>
                                        </p:tgtEl>
                                      </p:cBhvr>
                                    </p:animEffect>
                                  </p:childTnLst>
                                </p:cTn>
                              </p:par>
                            </p:childTnLst>
                          </p:cTn>
                        </p:par>
                        <p:par>
                          <p:cTn id="25" fill="hold">
                            <p:stCondLst>
                              <p:cond delay="14896"/>
                            </p:stCondLst>
                            <p:childTnLst>
                              <p:par>
                                <p:cTn id="26" presetID="1" presetClass="entr" presetSubtype="0" fill="hold" grpId="0" nodeType="afterEffect" nodePh="1">
                                  <p:stCondLst>
                                    <p:cond delay="3000"/>
                                  </p:stCondLst>
                                  <p:endCondLst>
                                    <p:cond evt="begin" delay="0">
                                      <p:tn val="26"/>
                                    </p:cond>
                                  </p:endCondLst>
                                  <p:childTnLst>
                                    <p:set>
                                      <p:cBhvr>
                                        <p:cTn id="27"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8" fill="hold" display="0">
                  <p:stCondLst>
                    <p:cond delay="indefinite"/>
                  </p:stCondLst>
                  <p:endCondLst>
                    <p:cond evt="onStopAudio" delay="0">
                      <p:tgtEl>
                        <p:sldTgt/>
                      </p:tgtEl>
                    </p:cond>
                  </p:endCondLst>
                </p:cTn>
                <p:tgtEl>
                  <p:spTgt spid="2"/>
                </p:tgtEl>
              </p:cMediaNode>
            </p:audio>
          </p:childTnLst>
        </p:cTn>
      </p:par>
    </p:tnLst>
    <p:bldLst>
      <p:bldP spid="5" grpId="0" build="allAtOnce"/>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EFEC7-00F4-0BB1-F869-8C36455AEDD0}"/>
              </a:ext>
            </a:extLst>
          </p:cNvPr>
          <p:cNvSpPr>
            <a:spLocks noGrp="1"/>
          </p:cNvSpPr>
          <p:nvPr>
            <p:ph type="title"/>
          </p:nvPr>
        </p:nvSpPr>
        <p:spPr/>
        <p:txBody>
          <a:bodyPr>
            <a:normAutofit fontScale="90000"/>
          </a:bodyPr>
          <a:lstStyle/>
          <a:p>
            <a:r>
              <a:rPr lang="en-US" dirty="0"/>
              <a:t>Python Code</a:t>
            </a:r>
          </a:p>
        </p:txBody>
      </p:sp>
      <p:pic>
        <p:nvPicPr>
          <p:cNvPr id="9" name="Code Recording.mov">
            <a:hlinkClick r:id="" action="ppaction://media"/>
            <a:extLst>
              <a:ext uri="{FF2B5EF4-FFF2-40B4-BE49-F238E27FC236}">
                <a16:creationId xmlns:a16="http://schemas.microsoft.com/office/drawing/2014/main" id="{CBC9F469-80FF-FCC2-DB8D-B376117514D3}"/>
              </a:ext>
            </a:extLst>
          </p:cNvPr>
          <p:cNvPicPr>
            <a:picLocks noChangeAspect="1"/>
          </p:cNvPicPr>
          <p:nvPr>
            <a:videoFile r:link="rId1"/>
            <p:extLst>
              <p:ext uri="{DAA4B4D4-6D71-4841-9C94-3DE7FCFB9230}">
                <p14:media xmlns:p14="http://schemas.microsoft.com/office/powerpoint/2010/main" r:embed="rId2">
                  <p14:trim st="3518.7441"/>
                </p14:media>
              </p:ext>
            </p:extLst>
          </p:nvPr>
        </p:nvPicPr>
        <p:blipFill>
          <a:blip r:embed="rId6"/>
          <a:stretch>
            <a:fillRect/>
          </a:stretch>
        </p:blipFill>
        <p:spPr>
          <a:xfrm>
            <a:off x="-9150" y="0"/>
            <a:ext cx="9153150" cy="5164787"/>
          </a:xfrm>
          <a:prstGeom prst="rect">
            <a:avLst/>
          </a:prstGeom>
        </p:spPr>
      </p:pic>
      <p:pic>
        <p:nvPicPr>
          <p:cNvPr id="10" name="Slide 6.mp3">
            <a:hlinkClick r:id="" action="ppaction://media"/>
            <a:extLst>
              <a:ext uri="{FF2B5EF4-FFF2-40B4-BE49-F238E27FC236}">
                <a16:creationId xmlns:a16="http://schemas.microsoft.com/office/drawing/2014/main" id="{C23C60C6-2BFC-BCAE-8E77-287EBB9BECAE}"/>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8106718" y="27480"/>
            <a:ext cx="812800" cy="812800"/>
          </a:xfrm>
          <a:prstGeom prst="rect">
            <a:avLst/>
          </a:prstGeom>
        </p:spPr>
      </p:pic>
      <p:sp>
        <p:nvSpPr>
          <p:cNvPr id="3" name="Rectangle 2">
            <a:extLst>
              <a:ext uri="{FF2B5EF4-FFF2-40B4-BE49-F238E27FC236}">
                <a16:creationId xmlns:a16="http://schemas.microsoft.com/office/drawing/2014/main" id="{B1D99A61-4B9E-8FBB-81F8-B08DE910F8A6}"/>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0242054"/>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200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par>
                          <p:cTn id="10" fill="hold">
                            <p:stCondLst>
                              <p:cond delay="2500"/>
                            </p:stCondLst>
                            <p:childTnLst>
                              <p:par>
                                <p:cTn id="11" presetID="1" presetClass="mediacall" presetSubtype="0" fill="hold" nodeType="afterEffect">
                                  <p:stCondLst>
                                    <p:cond delay="0"/>
                                  </p:stCondLst>
                                  <p:childTnLst>
                                    <p:cmd type="call" cmd="playFrom(0.0)">
                                      <p:cBhvr>
                                        <p:cTn id="12" dur="91131" fill="hold"/>
                                        <p:tgtEl>
                                          <p:spTgt spid="9"/>
                                        </p:tgtEl>
                                      </p:cBhvr>
                                    </p:cmd>
                                  </p:childTnLst>
                                </p:cTn>
                              </p:par>
                              <p:par>
                                <p:cTn id="13" presetID="1" presetClass="mediacall" presetSubtype="0" fill="hold" nodeType="withEffect">
                                  <p:stCondLst>
                                    <p:cond delay="0"/>
                                  </p:stCondLst>
                                  <p:childTnLst>
                                    <p:cmd type="call" cmd="playFrom(0.0)">
                                      <p:cBhvr>
                                        <p:cTn id="14" dur="76944" fill="hold"/>
                                        <p:tgtEl>
                                          <p:spTgt spid="10"/>
                                        </p:tgtEl>
                                      </p:cBhvr>
                                    </p:cmd>
                                  </p:childTnLst>
                                </p:cTn>
                              </p:par>
                            </p:childTnLst>
                          </p:cTn>
                        </p:par>
                        <p:par>
                          <p:cTn id="15" fill="hold">
                            <p:stCondLst>
                              <p:cond delay="93631"/>
                            </p:stCondLst>
                            <p:childTnLst>
                              <p:par>
                                <p:cTn id="16" presetID="1" presetClass="entr" presetSubtype="0" fill="hold" grpId="0" nodeType="afterEffect" nodePh="1">
                                  <p:stCondLst>
                                    <p:cond delay="2000"/>
                                  </p:stCondLst>
                                  <p:endCondLst>
                                    <p:cond evt="begin" delay="0">
                                      <p:tn val="16"/>
                                    </p:cond>
                                  </p:endCondLst>
                                  <p:childTnLst>
                                    <p:set>
                                      <p:cBhvr>
                                        <p:cTn id="17"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8" fill="hold" display="0">
                  <p:stCondLst>
                    <p:cond delay="indefinite"/>
                  </p:stCondLst>
                </p:cTn>
                <p:tgtEl>
                  <p:spTgt spid="9"/>
                </p:tgtEl>
              </p:cMediaNode>
            </p:video>
            <p:audio>
              <p:cMediaNode vol="80000" showWhenStopped="0">
                <p:cTn id="19" fill="hold" display="0">
                  <p:stCondLst>
                    <p:cond delay="indefinite"/>
                  </p:stCondLst>
                  <p:endCondLst>
                    <p:cond evt="onStopAudio" delay="0">
                      <p:tgtEl>
                        <p:sldTgt/>
                      </p:tgtEl>
                    </p:cond>
                  </p:endCondLst>
                </p:cTn>
                <p:tgtEl>
                  <p:spTgt spid="10"/>
                </p:tgtEl>
              </p:cMediaNode>
            </p:audio>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ED9D7-D758-1A65-BD57-CAEDDE2B2C79}"/>
              </a:ext>
            </a:extLst>
          </p:cNvPr>
          <p:cNvSpPr>
            <a:spLocks noGrp="1"/>
          </p:cNvSpPr>
          <p:nvPr>
            <p:ph type="ctrTitle"/>
          </p:nvPr>
        </p:nvSpPr>
        <p:spPr>
          <a:xfrm>
            <a:off x="448965" y="1884577"/>
            <a:ext cx="8246070" cy="1374345"/>
          </a:xfrm>
        </p:spPr>
        <p:txBody>
          <a:bodyPr>
            <a:normAutofit/>
          </a:bodyPr>
          <a:lstStyle/>
          <a:p>
            <a:r>
              <a:rPr lang="en-US" sz="4800" dirty="0"/>
              <a:t>Visualization</a:t>
            </a:r>
            <a:endParaRPr lang="en-CA" sz="4800" dirty="0"/>
          </a:p>
        </p:txBody>
      </p:sp>
      <p:pic>
        <p:nvPicPr>
          <p:cNvPr id="3" name="Slide 7.mp3">
            <a:hlinkClick r:id="" action="ppaction://media"/>
            <a:extLst>
              <a:ext uri="{FF2B5EF4-FFF2-40B4-BE49-F238E27FC236}">
                <a16:creationId xmlns:a16="http://schemas.microsoft.com/office/drawing/2014/main" id="{E56602CD-4B68-26E6-DDD0-10D9A39A92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084215" y="128470"/>
            <a:ext cx="812800" cy="812800"/>
          </a:xfrm>
          <a:prstGeom prst="rect">
            <a:avLst/>
          </a:prstGeom>
        </p:spPr>
      </p:pic>
      <p:sp>
        <p:nvSpPr>
          <p:cNvPr id="4" name="Rectangle 3">
            <a:extLst>
              <a:ext uri="{FF2B5EF4-FFF2-40B4-BE49-F238E27FC236}">
                <a16:creationId xmlns:a16="http://schemas.microsoft.com/office/drawing/2014/main" id="{34D1EF86-AA38-B07C-517A-9013CA03D984}"/>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3379377"/>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5616" fill="hold"/>
                                        <p:tgtEl>
                                          <p:spTgt spid="3"/>
                                        </p:tgtEl>
                                      </p:cBhvr>
                                    </p:cmd>
                                  </p:childTnLst>
                                </p:cTn>
                              </p:par>
                            </p:childTnLst>
                          </p:cTn>
                        </p:par>
                        <p:par>
                          <p:cTn id="7" fill="hold">
                            <p:stCondLst>
                              <p:cond delay="6616"/>
                            </p:stCondLst>
                            <p:childTnLst>
                              <p:par>
                                <p:cTn id="8" presetID="1" presetClass="entr" presetSubtype="0" fill="hold" grpId="0" nodeType="afterEffect" nodePh="1">
                                  <p:stCondLst>
                                    <p:cond delay="2000"/>
                                  </p:stCondLst>
                                  <p:endCondLst>
                                    <p:cond evt="begin" delay="0">
                                      <p:tn val="8"/>
                                    </p:cond>
                                  </p:endCondLst>
                                  <p:childTnLst>
                                    <p:set>
                                      <p:cBhvr>
                                        <p:cTn id="9"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0" fill="hold" display="0">
                  <p:stCondLst>
                    <p:cond delay="indefinite"/>
                  </p:stCondLst>
                  <p:endCondLst>
                    <p:cond evt="onStopAudio" delay="0">
                      <p:tgtEl>
                        <p:sldTgt/>
                      </p:tgtEl>
                    </p:cond>
                  </p:endCondLst>
                </p:cTn>
                <p:tgtEl>
                  <p:spTgt spid="3"/>
                </p:tgtEl>
              </p:cMediaNode>
            </p:audio>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lide2" descr="Story 11">
            <a:extLst>
              <a:ext uri="{FF2B5EF4-FFF2-40B4-BE49-F238E27FC236}">
                <a16:creationId xmlns:a16="http://schemas.microsoft.com/office/drawing/2014/main" id="{ACEA29B6-A683-9790-9A27-AD6E5167CC9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77410" y="-14174"/>
            <a:ext cx="3918061" cy="5157674"/>
          </a:xfrm>
          <a:prstGeom prst="rect">
            <a:avLst/>
          </a:prstGeom>
        </p:spPr>
      </p:pic>
      <p:sp>
        <p:nvSpPr>
          <p:cNvPr id="5" name="Content Placeholder 2">
            <a:extLst>
              <a:ext uri="{FF2B5EF4-FFF2-40B4-BE49-F238E27FC236}">
                <a16:creationId xmlns:a16="http://schemas.microsoft.com/office/drawing/2014/main" id="{9EBE5366-B75A-24AC-D038-A87727AFEA28}"/>
              </a:ext>
            </a:extLst>
          </p:cNvPr>
          <p:cNvSpPr>
            <a:spLocks noGrp="1"/>
          </p:cNvSpPr>
          <p:nvPr>
            <p:ph idx="1"/>
          </p:nvPr>
        </p:nvSpPr>
        <p:spPr>
          <a:xfrm>
            <a:off x="448966" y="1197405"/>
            <a:ext cx="4123034" cy="2900242"/>
          </a:xfrm>
        </p:spPr>
        <p:txBody>
          <a:bodyPr>
            <a:noAutofit/>
          </a:bodyPr>
          <a:lstStyle/>
          <a:p>
            <a:pPr algn="just">
              <a:lnSpc>
                <a:spcPct val="150000"/>
              </a:lnSpc>
            </a:pPr>
            <a:r>
              <a:rPr lang="en-US" sz="1800" dirty="0">
                <a:effectLst/>
              </a:rPr>
              <a:t>The question under consideration for this analysis is: What is the dataset about i.e., </a:t>
            </a:r>
            <a:r>
              <a:rPr lang="en-US" sz="1800" dirty="0"/>
              <a:t>t</a:t>
            </a:r>
            <a:r>
              <a:rPr lang="en-US" sz="1800" dirty="0">
                <a:effectLst/>
              </a:rPr>
              <a:t>he dashboard provides summary of the data? </a:t>
            </a:r>
            <a:endParaRPr lang="en-US" sz="1800" dirty="0"/>
          </a:p>
          <a:p>
            <a:pPr algn="just">
              <a:lnSpc>
                <a:spcPct val="150000"/>
              </a:lnSpc>
            </a:pPr>
            <a:r>
              <a:rPr lang="en-US" sz="1800" dirty="0">
                <a:effectLst/>
              </a:rPr>
              <a:t>This story point provides summary of the dataset based on user choice implemented through given drop-down filters.</a:t>
            </a:r>
            <a:endParaRPr lang="en-CA" sz="1800" dirty="0"/>
          </a:p>
        </p:txBody>
      </p:sp>
      <p:sp>
        <p:nvSpPr>
          <p:cNvPr id="6" name="Title 3">
            <a:extLst>
              <a:ext uri="{FF2B5EF4-FFF2-40B4-BE49-F238E27FC236}">
                <a16:creationId xmlns:a16="http://schemas.microsoft.com/office/drawing/2014/main" id="{4517B763-DC8D-E30D-5855-7B11BE23900A}"/>
              </a:ext>
            </a:extLst>
          </p:cNvPr>
          <p:cNvSpPr>
            <a:spLocks noGrp="1"/>
          </p:cNvSpPr>
          <p:nvPr>
            <p:ph type="title"/>
          </p:nvPr>
        </p:nvSpPr>
        <p:spPr>
          <a:xfrm>
            <a:off x="448965" y="433880"/>
            <a:ext cx="6260905" cy="572644"/>
          </a:xfrm>
        </p:spPr>
        <p:txBody>
          <a:bodyPr>
            <a:normAutofit fontScale="90000"/>
          </a:bodyPr>
          <a:lstStyle/>
          <a:p>
            <a:r>
              <a:rPr lang="en-US" dirty="0"/>
              <a:t>Analysis: 1</a:t>
            </a:r>
          </a:p>
        </p:txBody>
      </p:sp>
      <p:pic>
        <p:nvPicPr>
          <p:cNvPr id="2" name="Slide 8.mp3">
            <a:hlinkClick r:id="" action="ppaction://media"/>
            <a:extLst>
              <a:ext uri="{FF2B5EF4-FFF2-40B4-BE49-F238E27FC236}">
                <a16:creationId xmlns:a16="http://schemas.microsoft.com/office/drawing/2014/main" id="{F2350C0C-239C-11DC-33B6-D716165371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08071" y="193724"/>
            <a:ext cx="812800" cy="812800"/>
          </a:xfrm>
          <a:prstGeom prst="rect">
            <a:avLst/>
          </a:prstGeom>
        </p:spPr>
      </p:pic>
      <p:sp>
        <p:nvSpPr>
          <p:cNvPr id="3" name="Rectangle 2">
            <a:extLst>
              <a:ext uri="{FF2B5EF4-FFF2-40B4-BE49-F238E27FC236}">
                <a16:creationId xmlns:a16="http://schemas.microsoft.com/office/drawing/2014/main" id="{3852F61C-31EE-8B1F-1626-2FF1C7878871}"/>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6578422"/>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par>
                          <p:cTn id="8" fill="hold">
                            <p:stCondLst>
                              <p:cond delay="1000"/>
                            </p:stCondLst>
                            <p:childTnLst>
                              <p:par>
                                <p:cTn id="9" presetID="1" presetClass="mediacall" presetSubtype="0" fill="hold" nodeType="afterEffect">
                                  <p:stCondLst>
                                    <p:cond delay="1000"/>
                                  </p:stCondLst>
                                  <p:childTnLst>
                                    <p:cmd type="call" cmd="playFrom(0.0)">
                                      <p:cBhvr>
                                        <p:cTn id="10" dur="23160" fill="hold"/>
                                        <p:tgtEl>
                                          <p:spTgt spid="2"/>
                                        </p:tgtEl>
                                      </p:cBhvr>
                                    </p:cmd>
                                  </p:childTnLst>
                                </p:cTn>
                              </p:par>
                              <p:par>
                                <p:cTn id="11" presetID="10" presetClass="entr" presetSubtype="0" fill="hold" grpId="0" nodeType="withEffect">
                                  <p:stCondLst>
                                    <p:cond delay="1700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1000"/>
                                        <p:tgtEl>
                                          <p:spTgt spid="5">
                                            <p:txEl>
                                              <p:pRg st="0" end="0"/>
                                            </p:txEl>
                                          </p:spTgt>
                                        </p:tgtEl>
                                      </p:cBhvr>
                                    </p:animEffect>
                                  </p:childTnLst>
                                </p:cTn>
                              </p:par>
                              <p:par>
                                <p:cTn id="14" presetID="10" presetClass="entr" presetSubtype="0" fill="hold" grpId="0" nodeType="withEffect">
                                  <p:stCondLst>
                                    <p:cond delay="17000"/>
                                  </p:stCondLst>
                                  <p:childTnLst>
                                    <p:set>
                                      <p:cBhvr>
                                        <p:cTn id="15" dur="1" fill="hold">
                                          <p:stCondLst>
                                            <p:cond delay="0"/>
                                          </p:stCondLst>
                                        </p:cTn>
                                        <p:tgtEl>
                                          <p:spTgt spid="5">
                                            <p:txEl>
                                              <p:pRg st="1" end="1"/>
                                            </p:txEl>
                                          </p:spTgt>
                                        </p:tgtEl>
                                        <p:attrNameLst>
                                          <p:attrName>style.visibility</p:attrName>
                                        </p:attrNameLst>
                                      </p:cBhvr>
                                      <p:to>
                                        <p:strVal val="visible"/>
                                      </p:to>
                                    </p:set>
                                    <p:animEffect transition="in" filter="fade">
                                      <p:cBhvr>
                                        <p:cTn id="16" dur="1000"/>
                                        <p:tgtEl>
                                          <p:spTgt spid="5">
                                            <p:txEl>
                                              <p:pRg st="1" end="1"/>
                                            </p:txEl>
                                          </p:spTgt>
                                        </p:tgtEl>
                                      </p:cBhvr>
                                    </p:animEffect>
                                  </p:childTnLst>
                                </p:cTn>
                              </p:par>
                              <p:par>
                                <p:cTn id="17" presetID="10" presetClass="entr" presetSubtype="0" fill="hold" nodeType="withEffect">
                                  <p:stCondLst>
                                    <p:cond delay="1700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childTnLst>
                                </p:cTn>
                              </p:par>
                            </p:childTnLst>
                          </p:cTn>
                        </p:par>
                        <p:par>
                          <p:cTn id="20" fill="hold">
                            <p:stCondLst>
                              <p:cond delay="25160"/>
                            </p:stCondLst>
                            <p:childTnLst>
                              <p:par>
                                <p:cTn id="21" presetID="1" presetClass="entr" presetSubtype="0" fill="hold" grpId="0" nodeType="afterEffect" nodePh="1">
                                  <p:stCondLst>
                                    <p:cond delay="4000"/>
                                  </p:stCondLst>
                                  <p:endCondLst>
                                    <p:cond evt="begin" delay="0">
                                      <p:tn val="21"/>
                                    </p:cond>
                                  </p:end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3" fill="hold" display="0">
                  <p:stCondLst>
                    <p:cond delay="indefinite"/>
                  </p:stCondLst>
                  <p:endCondLst>
                    <p:cond evt="onStopAudio" delay="0">
                      <p:tgtEl>
                        <p:sldTgt/>
                      </p:tgtEl>
                    </p:cond>
                  </p:endCondLst>
                </p:cTn>
                <p:tgtEl>
                  <p:spTgt spid="2"/>
                </p:tgtEl>
              </p:cMediaNode>
            </p:audio>
          </p:childTnLst>
        </p:cTn>
      </p:par>
    </p:tnLst>
    <p:bldLst>
      <p:bldP spid="5" grpId="0" build="allAtOnce"/>
      <p:bldP spid="6" grpId="0"/>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8255AD-44F1-3018-B75D-222C902F30EA}"/>
              </a:ext>
            </a:extLst>
          </p:cNvPr>
          <p:cNvSpPr>
            <a:spLocks noGrp="1"/>
          </p:cNvSpPr>
          <p:nvPr>
            <p:ph idx="1"/>
          </p:nvPr>
        </p:nvSpPr>
        <p:spPr>
          <a:xfrm>
            <a:off x="448964" y="1197405"/>
            <a:ext cx="4123035" cy="3205652"/>
          </a:xfrm>
        </p:spPr>
        <p:txBody>
          <a:bodyPr>
            <a:normAutofit lnSpcReduction="10000"/>
          </a:bodyPr>
          <a:lstStyle/>
          <a:p>
            <a:pPr algn="just">
              <a:lnSpc>
                <a:spcPct val="150000"/>
              </a:lnSpc>
            </a:pPr>
            <a:r>
              <a:rPr lang="en-US" sz="1800" dirty="0">
                <a:effectLst/>
              </a:rPr>
              <a:t>The question under consideration for this analysis is: Which is the most popular genre among different field and therefore provide analysis of ‘Genre’ field? </a:t>
            </a:r>
          </a:p>
          <a:p>
            <a:pPr algn="just">
              <a:lnSpc>
                <a:spcPct val="150000"/>
              </a:lnSpc>
            </a:pPr>
            <a:r>
              <a:rPr lang="en-US" sz="1800" dirty="0">
                <a:effectLst/>
              </a:rPr>
              <a:t>This story point of tableau allows the user to perform analysis of IMDB dataset based on genre.</a:t>
            </a:r>
            <a:endParaRPr lang="en-CA" sz="1800" dirty="0"/>
          </a:p>
        </p:txBody>
      </p:sp>
      <p:pic>
        <p:nvPicPr>
          <p:cNvPr id="4" name="slide2" descr="Story 21">
            <a:extLst>
              <a:ext uri="{FF2B5EF4-FFF2-40B4-BE49-F238E27FC236}">
                <a16:creationId xmlns:a16="http://schemas.microsoft.com/office/drawing/2014/main" id="{B9A8754C-C3C4-4918-DB61-96FC7E2EB08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5525" y="1"/>
            <a:ext cx="3503065" cy="5143500"/>
          </a:xfrm>
          <a:prstGeom prst="rect">
            <a:avLst/>
          </a:prstGeom>
        </p:spPr>
      </p:pic>
      <p:sp>
        <p:nvSpPr>
          <p:cNvPr id="7" name="Title 3">
            <a:extLst>
              <a:ext uri="{FF2B5EF4-FFF2-40B4-BE49-F238E27FC236}">
                <a16:creationId xmlns:a16="http://schemas.microsoft.com/office/drawing/2014/main" id="{56EBB86D-6175-5BAB-69AB-5ADA274AA2C0}"/>
              </a:ext>
            </a:extLst>
          </p:cNvPr>
          <p:cNvSpPr>
            <a:spLocks noGrp="1"/>
          </p:cNvSpPr>
          <p:nvPr>
            <p:ph type="title"/>
          </p:nvPr>
        </p:nvSpPr>
        <p:spPr>
          <a:xfrm>
            <a:off x="448965" y="433880"/>
            <a:ext cx="6260905" cy="572644"/>
          </a:xfrm>
        </p:spPr>
        <p:txBody>
          <a:bodyPr>
            <a:normAutofit fontScale="90000"/>
          </a:bodyPr>
          <a:lstStyle/>
          <a:p>
            <a:r>
              <a:rPr lang="en-US" dirty="0"/>
              <a:t>Analysis: 2</a:t>
            </a:r>
          </a:p>
        </p:txBody>
      </p:sp>
      <p:pic>
        <p:nvPicPr>
          <p:cNvPr id="2" name="Slide 9.mp3">
            <a:hlinkClick r:id="" action="ppaction://media"/>
            <a:extLst>
              <a:ext uri="{FF2B5EF4-FFF2-40B4-BE49-F238E27FC236}">
                <a16:creationId xmlns:a16="http://schemas.microsoft.com/office/drawing/2014/main" id="{FBAB8816-6EEE-A70E-7A4B-C5202D0AA1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25790" y="149579"/>
            <a:ext cx="812800" cy="812800"/>
          </a:xfrm>
          <a:prstGeom prst="rect">
            <a:avLst/>
          </a:prstGeom>
        </p:spPr>
      </p:pic>
      <p:sp>
        <p:nvSpPr>
          <p:cNvPr id="5" name="Rectangle 4">
            <a:extLst>
              <a:ext uri="{FF2B5EF4-FFF2-40B4-BE49-F238E27FC236}">
                <a16:creationId xmlns:a16="http://schemas.microsoft.com/office/drawing/2014/main" id="{F7C93A6F-DAA2-7D83-8CB3-B0A752191F48}"/>
              </a:ext>
            </a:extLst>
          </p:cNvPr>
          <p:cNvSpPr/>
          <p:nvPr/>
        </p:nvSpPr>
        <p:spPr>
          <a:xfrm>
            <a:off x="7778805" y="4098800"/>
            <a:ext cx="763525" cy="610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6087815"/>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childTnLst>
                                </p:cTn>
                              </p:par>
                            </p:childTnLst>
                          </p:cTn>
                        </p:par>
                        <p:par>
                          <p:cTn id="8" fill="hold">
                            <p:stCondLst>
                              <p:cond delay="1000"/>
                            </p:stCondLst>
                            <p:childTnLst>
                              <p:par>
                                <p:cTn id="9" presetID="1" presetClass="mediacall" presetSubtype="0" fill="hold" nodeType="afterEffect">
                                  <p:stCondLst>
                                    <p:cond delay="1000"/>
                                  </p:stCondLst>
                                  <p:childTnLst>
                                    <p:cmd type="call" cmd="playFrom(0.0)">
                                      <p:cBhvr>
                                        <p:cTn id="10" dur="10800" fill="hold"/>
                                        <p:tgtEl>
                                          <p:spTgt spid="2"/>
                                        </p:tgtEl>
                                      </p:cBhvr>
                                    </p:cmd>
                                  </p:childTnLst>
                                </p:cTn>
                              </p:par>
                              <p:par>
                                <p:cTn id="11" presetID="10" presetClass="entr" presetSubtype="0" fill="hold" grpId="0" nodeType="withEffect">
                                  <p:stCondLst>
                                    <p:cond delay="100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1000"/>
                                        <p:tgtEl>
                                          <p:spTgt spid="3">
                                            <p:txEl>
                                              <p:pRg st="1" end="1"/>
                                            </p:txEl>
                                          </p:spTgt>
                                        </p:tgtEl>
                                      </p:cBhvr>
                                    </p:animEffect>
                                  </p:childTnLst>
                                </p:cTn>
                              </p:par>
                              <p:par>
                                <p:cTn id="17" presetID="10" presetClass="entr" presetSubtype="0" fill="hold" nodeType="withEffect">
                                  <p:stCondLst>
                                    <p:cond delay="100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childTnLst>
                                </p:cTn>
                              </p:par>
                            </p:childTnLst>
                          </p:cTn>
                        </p:par>
                        <p:par>
                          <p:cTn id="20" fill="hold">
                            <p:stCondLst>
                              <p:cond delay="12800"/>
                            </p:stCondLst>
                            <p:childTnLst>
                              <p:par>
                                <p:cTn id="21" presetID="1" presetClass="entr" presetSubtype="0" fill="hold" grpId="0" nodeType="afterEffect" nodePh="1">
                                  <p:stCondLst>
                                    <p:cond delay="4000"/>
                                  </p:stCondLst>
                                  <p:endCondLst>
                                    <p:cond evt="begin" delay="0">
                                      <p:tn val="21"/>
                                    </p:cond>
                                  </p:end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3" fill="hold" display="0">
                  <p:stCondLst>
                    <p:cond delay="indefinite"/>
                  </p:stCondLst>
                  <p:endCondLst>
                    <p:cond evt="onStopAudio" delay="0">
                      <p:tgtEl>
                        <p:sldTgt/>
                      </p:tgtEl>
                    </p:cond>
                  </p:endCondLst>
                </p:cTn>
                <p:tgtEl>
                  <p:spTgt spid="2"/>
                </p:tgtEl>
              </p:cMediaNode>
            </p:audio>
          </p:childTnLst>
        </p:cTn>
      </p:par>
    </p:tnLst>
    <p:bldLst>
      <p:bldP spid="3" grpId="0" build="allAtOnce"/>
      <p:bldP spid="7" grpId="0"/>
      <p:bldP spid="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556</Words>
  <Application>Microsoft Macintosh PowerPoint</Application>
  <PresentationFormat>On-screen Show (16:9)</PresentationFormat>
  <Paragraphs>56</Paragraphs>
  <Slides>13</Slides>
  <Notes>0</Notes>
  <HiddenSlides>0</HiddenSlides>
  <MMClips>14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IMDB Data Web scraping, EDA and Visualization</vt:lpstr>
      <vt:lpstr>What is web scraping?</vt:lpstr>
      <vt:lpstr>Steps to scrape a web page</vt:lpstr>
      <vt:lpstr>Project description</vt:lpstr>
      <vt:lpstr>Libraries used:</vt:lpstr>
      <vt:lpstr>Python Code</vt:lpstr>
      <vt:lpstr>Visualization</vt:lpstr>
      <vt:lpstr>Analysis: 1</vt:lpstr>
      <vt:lpstr>Analysis: 2</vt:lpstr>
      <vt:lpstr>Analysis: 3</vt:lpstr>
      <vt:lpstr>Analysis: 4</vt:lpstr>
      <vt:lpstr>Analysis: 5</vt:lpstr>
      <vt:lpstr>Credits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IMDB Web scraping, EDA and visualization using python</dc:title>
  <dc:creator/>
  <cp:lastModifiedBy/>
  <cp:revision>3</cp:revision>
  <dcterms:created xsi:type="dcterms:W3CDTF">2017-08-01T15:40:51Z</dcterms:created>
  <dcterms:modified xsi:type="dcterms:W3CDTF">2022-12-06T03:50:45Z</dcterms:modified>
</cp:coreProperties>
</file>

<file path=docProps/thumbnail.jpeg>
</file>